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6064" y="4509120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Родительское собрание. </a:t>
            </a:r>
            <a:r>
              <a:rPr lang="ru-RU" altLang="ko-KR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10-11 </a:t>
            </a:r>
            <a:r>
              <a:rPr lang="ru-RU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класс.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Психологические трудности </a:t>
            </a:r>
            <a:br>
              <a:rPr lang="ru-RU" sz="3600" dirty="0" smtClean="0"/>
            </a:br>
            <a:r>
              <a:rPr lang="ru-RU" sz="3600" dirty="0" smtClean="0"/>
              <a:t>юношеского возраста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</p:nvPr>
        </p:nvGraphicFramePr>
        <p:xfrm>
          <a:off x="571500" y="1500188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Психофизиологический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Психологический уровень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3116"/>
          <a:ext cx="823914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095736"/>
              </a:tblGrid>
              <a:tr h="221457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Незавершенность физического развития.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Синдром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дисморфофобии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(физическая непривлекательность).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Неустойчивость эмоциональной сферы.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 личностной тревожности.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высшей нервной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 развития теоретического мышления.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навыков и приемов смысловой памяти, маленький объем оперативной памяти.</a:t>
                      </a:r>
                    </a:p>
                    <a:p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Нереалистичность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воображения.</a:t>
                      </a:r>
                    </a:p>
                    <a:p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Несформированность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волевой сферы.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a83170bc-f734-4e0a-89fc-d218087df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071942"/>
            <a:ext cx="3714744" cy="2786058"/>
          </a:xfrm>
          <a:prstGeom prst="rect">
            <a:avLst/>
          </a:prstGeom>
        </p:spPr>
      </p:pic>
      <p:pic>
        <p:nvPicPr>
          <p:cNvPr id="8" name="Рисунок 7" descr="vsem-dovol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714878"/>
            <a:ext cx="3809995" cy="214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85728"/>
            <a:ext cx="7524328" cy="1357322"/>
          </a:xfrm>
        </p:spPr>
        <p:txBody>
          <a:bodyPr/>
          <a:lstStyle/>
          <a:p>
            <a:pPr algn="ctr"/>
            <a:r>
              <a:rPr lang="ru-RU" sz="2800" i="1" dirty="0" smtClean="0"/>
              <a:t>На личностном и межличностном </a:t>
            </a:r>
            <a:br>
              <a:rPr lang="ru-RU" sz="2800" i="1" dirty="0" smtClean="0"/>
            </a:br>
            <a:r>
              <a:rPr lang="ru-RU" sz="2800" i="1" dirty="0" smtClean="0"/>
              <a:t>уровнях возникают следующие </a:t>
            </a:r>
            <a:br>
              <a:rPr lang="ru-RU" sz="2800" i="1" dirty="0" smtClean="0"/>
            </a:br>
            <a:r>
              <a:rPr lang="ru-RU" sz="2800" i="1" dirty="0" smtClean="0"/>
              <a:t>проблемы: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000100" y="1643050"/>
            <a:ext cx="8143900" cy="4349639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 проблема самосознания; 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 проблема личностного роста;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 неадекватный уровень притязаний;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несформированность</a:t>
            </a:r>
            <a:r>
              <a:rPr lang="ru-RU" sz="2000" b="1" dirty="0" smtClean="0"/>
              <a:t> жизненных планов;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несформированность</a:t>
            </a:r>
            <a:r>
              <a:rPr lang="ru-RU" sz="2000" b="1" dirty="0" smtClean="0"/>
              <a:t> потребностей;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 несовпадение учебных и профессиональных интересов;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/>
              <a:t> низкая социальная активность при стремлении к </a:t>
            </a:r>
          </a:p>
          <a:p>
            <a:pPr lvl="0"/>
            <a:r>
              <a:rPr lang="ru-RU" sz="2000" b="1" dirty="0" smtClean="0"/>
              <a:t>   социальному одобрению </a:t>
            </a:r>
            <a:endParaRPr lang="ru-RU" sz="2000" b="1" dirty="0"/>
          </a:p>
        </p:txBody>
      </p:sp>
      <p:pic>
        <p:nvPicPr>
          <p:cNvPr id="5" name="Рисунок 4" descr="kak-istselit-nenavis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4230848"/>
            <a:ext cx="3119438" cy="262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98" y="0"/>
            <a:ext cx="9071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Родителей старшеклассников легко узнать. У них на лицах написана решимость, готовность к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сражениям за светлое будущее своих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подросших детей. И все бывает хорошо,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но иногда этот напряженный процесс вдруг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нарушают те, ради кого он затеян.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koteini_mitrotita_59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2786058"/>
            <a:ext cx="8117473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человек в 15-16 лет вдруг становится таким неуправляемым?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1214422"/>
            <a:ext cx="8229600" cy="4662850"/>
          </a:xfrm>
        </p:spPr>
        <p:txBody>
          <a:bodyPr/>
          <a:lstStyle/>
          <a:p>
            <a:pPr algn="ctr"/>
            <a:r>
              <a:rPr lang="ru-RU" sz="2000" b="1" dirty="0" smtClean="0"/>
              <a:t>Он рос разумным, хорошо учился и мечтал приобрести профессию и приносить пользу. Вместо этого старшеклассник начинает грубить, проводить время в компании и наотрез отказывается учиться.</a:t>
            </a:r>
            <a:endParaRPr lang="ru-RU" sz="2000" b="1" dirty="0"/>
          </a:p>
        </p:txBody>
      </p:sp>
      <p:pic>
        <p:nvPicPr>
          <p:cNvPr id="5" name="Рисунок 4" descr="0b9txk2flvttiz0wzalznmevtdv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496"/>
            <a:ext cx="55245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214290"/>
            <a:ext cx="8229600" cy="6429420"/>
          </a:xfrm>
        </p:spPr>
        <p:txBody>
          <a:bodyPr/>
          <a:lstStyle/>
          <a:p>
            <a:pPr algn="ctr"/>
            <a:r>
              <a:rPr lang="ru-RU" sz="2400" b="1" dirty="0" smtClean="0"/>
              <a:t>Психологи утверждают, что именно в этом</a:t>
            </a:r>
          </a:p>
          <a:p>
            <a:pPr algn="ctr"/>
            <a:r>
              <a:rPr lang="ru-RU" sz="2400" b="1" dirty="0" smtClean="0"/>
              <a:t> возрасте происходит завершающая стадия, </a:t>
            </a:r>
          </a:p>
          <a:p>
            <a:pPr algn="ctr"/>
            <a:r>
              <a:rPr lang="ru-RU" sz="2400" b="1" dirty="0" smtClean="0"/>
              <a:t>так называемого переходного периода от детства к юности.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 фаза протеста здесь - нормальное явление,</a:t>
            </a:r>
          </a:p>
          <a:p>
            <a:pPr algn="ctr"/>
            <a:r>
              <a:rPr lang="ru-RU" sz="2400" b="1" dirty="0" smtClean="0"/>
              <a:t> свидетельствующее о естественном пути развития личности.</a:t>
            </a:r>
            <a:endParaRPr lang="ru-RU" sz="2400" b="1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643734" cy="30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214414" y="214290"/>
            <a:ext cx="7715304" cy="5778399"/>
          </a:xfrm>
        </p:spPr>
        <p:txBody>
          <a:bodyPr/>
          <a:lstStyle/>
          <a:p>
            <a:r>
              <a:rPr lang="ru-RU" sz="2800" b="1" dirty="0" smtClean="0"/>
              <a:t>В это время молодой человек постоянно сомневается в себе. Иногда он видит себя значительным, талантливым и </a:t>
            </a:r>
          </a:p>
          <a:p>
            <a:r>
              <a:rPr lang="ru-RU" sz="2800" b="1" dirty="0" smtClean="0"/>
              <a:t>неотразимым, в другой момент он </a:t>
            </a:r>
          </a:p>
          <a:p>
            <a:r>
              <a:rPr lang="ru-RU" sz="2800" b="1" dirty="0" smtClean="0"/>
              <a:t>считает, что никому не нужен и </a:t>
            </a:r>
          </a:p>
          <a:p>
            <a:r>
              <a:rPr lang="ru-RU" sz="2800" b="1" dirty="0" smtClean="0"/>
              <a:t>не интересен. И результат такой </a:t>
            </a:r>
          </a:p>
          <a:p>
            <a:r>
              <a:rPr lang="ru-RU" sz="2800" b="1" dirty="0" smtClean="0"/>
              <a:t>неуверенности - неожиданные резкие </a:t>
            </a:r>
          </a:p>
          <a:p>
            <a:r>
              <a:rPr lang="ru-RU" sz="2800" b="1" dirty="0" smtClean="0"/>
              <a:t>перемены в настроении, конфликты </a:t>
            </a:r>
          </a:p>
          <a:p>
            <a:r>
              <a:rPr lang="ru-RU" sz="2800" b="1" dirty="0" smtClean="0"/>
              <a:t>с теми, кто не понимает и </a:t>
            </a:r>
          </a:p>
          <a:p>
            <a:r>
              <a:rPr lang="ru-RU" sz="2800" b="1" dirty="0" smtClean="0"/>
              <a:t>не поддерживает его. </a:t>
            </a:r>
          </a:p>
          <a:p>
            <a:r>
              <a:rPr lang="ru-RU" sz="2800" b="1" dirty="0" smtClean="0"/>
              <a:t>Кроме того, поздний подростковый </a:t>
            </a:r>
          </a:p>
          <a:p>
            <a:r>
              <a:rPr lang="ru-RU" sz="2800" b="1" dirty="0" smtClean="0"/>
              <a:t>возраст характерен неприятием мира </a:t>
            </a:r>
          </a:p>
          <a:p>
            <a:r>
              <a:rPr lang="ru-RU" sz="2800" b="1" dirty="0" smtClean="0"/>
              <a:t>взрослых.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142976" y="357166"/>
            <a:ext cx="7715304" cy="5635523"/>
          </a:xfrm>
        </p:spPr>
        <p:txBody>
          <a:bodyPr/>
          <a:lstStyle/>
          <a:p>
            <a:r>
              <a:rPr lang="ru-RU" sz="2800" b="1" dirty="0" smtClean="0"/>
              <a:t>16-летний человек переживает один из самых трудных этапов своей жизни. На него обрушивается одновременно </a:t>
            </a:r>
          </a:p>
          <a:p>
            <a:r>
              <a:rPr lang="ru-RU" sz="2800" b="1" dirty="0" smtClean="0"/>
              <a:t>несколько лавин: </a:t>
            </a:r>
          </a:p>
          <a:p>
            <a:endParaRPr lang="ru-RU" sz="2800" b="1" dirty="0" smtClean="0"/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гормональная, 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эмоциональная 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интеллектуальная. </a:t>
            </a:r>
            <a:endParaRPr lang="ru-RU" sz="2800" b="1" dirty="0"/>
          </a:p>
        </p:txBody>
      </p:sp>
      <p:pic>
        <p:nvPicPr>
          <p:cNvPr id="3" name="Рисунок 2" descr="i63TKDL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1" y="2214554"/>
            <a:ext cx="3047989" cy="2285992"/>
          </a:xfrm>
          <a:prstGeom prst="rect">
            <a:avLst/>
          </a:prstGeom>
        </p:spPr>
      </p:pic>
      <p:pic>
        <p:nvPicPr>
          <p:cNvPr id="5" name="Рисунок 4" descr="3659cb731077221ddc4862912fbeed935f6e4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366618"/>
            <a:ext cx="4429124" cy="249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«Это была моя мечта»</a:t>
            </a:r>
            <a:endParaRPr lang="ru-RU" dirty="0"/>
          </a:p>
        </p:txBody>
      </p:sp>
      <p:pic>
        <p:nvPicPr>
          <p:cNvPr id="5" name="Содержимое 4" descr="skoteini_mitrotita_550_4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5238750" cy="3810000"/>
          </a:xfrm>
        </p:spPr>
      </p:pic>
      <p:pic>
        <p:nvPicPr>
          <p:cNvPr id="6" name="Рисунок 5" descr="skoteini_mitrotita_4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1084" y="2000240"/>
            <a:ext cx="3532916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для школьников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0" y="1071546"/>
            <a:ext cx="9001156" cy="5643602"/>
          </a:xfrm>
        </p:spPr>
        <p:txBody>
          <a:bodyPr/>
          <a:lstStyle/>
          <a:p>
            <a:r>
              <a:rPr lang="ru-RU" sz="2800" b="1" dirty="0" smtClean="0"/>
              <a:t>1. Нравится ли тебе этот возрастной период?</a:t>
            </a:r>
          </a:p>
          <a:p>
            <a:r>
              <a:rPr lang="ru-RU" sz="2800" b="1" dirty="0" smtClean="0"/>
              <a:t>2. Учеба. Что это в твоей жизни?</a:t>
            </a:r>
          </a:p>
          <a:p>
            <a:r>
              <a:rPr lang="ru-RU" sz="2800" b="1" dirty="0" smtClean="0"/>
              <a:t>4. В чем ты видишь смысл своей жизни?</a:t>
            </a:r>
          </a:p>
          <a:p>
            <a:r>
              <a:rPr lang="ru-RU" sz="2800" b="1" dirty="0" smtClean="0"/>
              <a:t>5. Чем ты любишь заниматься в свободное </a:t>
            </a:r>
          </a:p>
          <a:p>
            <a:r>
              <a:rPr lang="ru-RU" sz="2800" b="1" dirty="0" smtClean="0"/>
              <a:t>время?</a:t>
            </a:r>
          </a:p>
          <a:p>
            <a:r>
              <a:rPr lang="ru-RU" sz="2800" b="1" dirty="0" smtClean="0"/>
              <a:t>6. Как ты думаешь, какой должна быть сумма на карманные расходы?</a:t>
            </a:r>
          </a:p>
          <a:p>
            <a:r>
              <a:rPr lang="ru-RU" sz="2800" b="1" dirty="0" smtClean="0"/>
              <a:t>7. Какой суммой обладаешь ты?</a:t>
            </a:r>
          </a:p>
          <a:p>
            <a:r>
              <a:rPr lang="ru-RU" sz="2800" b="1" dirty="0" smtClean="0"/>
              <a:t>8. Куда ты тратишь карманные деньги?</a:t>
            </a:r>
          </a:p>
          <a:p>
            <a:r>
              <a:rPr lang="ru-RU" sz="2800" b="1" dirty="0" smtClean="0"/>
              <a:t>9. Как ты относишься к курению?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000100" y="214290"/>
            <a:ext cx="7697044" cy="5778399"/>
          </a:xfrm>
        </p:spPr>
        <p:txBody>
          <a:bodyPr/>
          <a:lstStyle/>
          <a:p>
            <a:r>
              <a:rPr lang="ru-RU" sz="2000" b="1" dirty="0" smtClean="0"/>
              <a:t>Прислушаемся к советам своих детей!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Чем проповедь выслушивать, мне лучше бы взглянуть. </a:t>
            </a:r>
          </a:p>
          <a:p>
            <a:r>
              <a:rPr lang="ru-RU" sz="2000" b="1" dirty="0" smtClean="0"/>
              <a:t>И лучше проводить меня, чем указать мне путь. </a:t>
            </a:r>
          </a:p>
          <a:p>
            <a:r>
              <a:rPr lang="ru-RU" sz="2000" b="1" dirty="0" smtClean="0"/>
              <a:t>Глаза умнее слуха - поймут все без труда.</a:t>
            </a:r>
          </a:p>
          <a:p>
            <a:r>
              <a:rPr lang="ru-RU" sz="2000" b="1" dirty="0" smtClean="0"/>
              <a:t>Слова порой запутаны, пример же - никогда.</a:t>
            </a:r>
          </a:p>
          <a:p>
            <a:r>
              <a:rPr lang="ru-RU" sz="2000" b="1" dirty="0" smtClean="0"/>
              <a:t>Тот лучший проповедник, кто веру в жизнь провел.</a:t>
            </a:r>
          </a:p>
          <a:p>
            <a:r>
              <a:rPr lang="ru-RU" sz="2000" b="1" dirty="0" smtClean="0"/>
              <a:t>Добро увидеть в действии - вот лучшая из школ.</a:t>
            </a:r>
          </a:p>
          <a:p>
            <a:r>
              <a:rPr lang="ru-RU" sz="2000" b="1" dirty="0" smtClean="0"/>
              <a:t>И если все мне рассказать, я выучу урок.</a:t>
            </a:r>
          </a:p>
          <a:p>
            <a:r>
              <a:rPr lang="ru-RU" sz="2000" b="1" dirty="0" smtClean="0"/>
              <a:t>Но мне ясней движенье рук, чем быстрых слов поток.</a:t>
            </a:r>
          </a:p>
          <a:p>
            <a:r>
              <a:rPr lang="ru-RU" sz="2000" b="1" dirty="0" smtClean="0"/>
              <a:t>Должно быть, можно верить и умным словесам.</a:t>
            </a:r>
          </a:p>
          <a:p>
            <a:r>
              <a:rPr lang="ru-RU" sz="2000" b="1" dirty="0" smtClean="0"/>
              <a:t>Но я уж лучше погляжу, что делаешь ты сам.</a:t>
            </a:r>
          </a:p>
          <a:p>
            <a:r>
              <a:rPr lang="ru-RU" sz="2000" b="1" dirty="0" smtClean="0"/>
              <a:t>Вдруг я неправильно пойму прекрасный твой совет.</a:t>
            </a:r>
          </a:p>
          <a:p>
            <a:r>
              <a:rPr lang="ru-RU" sz="2000" b="1" dirty="0" smtClean="0"/>
              <a:t>Зато пойму как ты живешь: по правде или нет.             </a:t>
            </a:r>
          </a:p>
          <a:p>
            <a:pPr algn="r"/>
            <a:r>
              <a:rPr lang="ru-RU" sz="2000" b="1" i="1" dirty="0" smtClean="0"/>
              <a:t>Вечная детская мудрость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dirty="0" smtClean="0"/>
              <a:t/>
            </a:r>
            <a:br>
              <a:rPr lang="ru-RU" altLang="ko-KR" dirty="0" smtClean="0"/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 и ее 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проблемы.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Цель: способствовать просвещению родителей учащихся по данной теме, помочь осознать важность и значимость этого периода в становлении личности ребенка.</a:t>
            </a:r>
          </a:p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3857628"/>
            <a:ext cx="8229600" cy="2019644"/>
          </a:xfrm>
        </p:spPr>
        <p:txBody>
          <a:bodyPr/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Задачи: расширить представления родителей об особенностях ранней юности; оказать родителям помощь в преодолении трудностей в этом возрасте.</a:t>
            </a:r>
          </a:p>
          <a:p>
            <a:endParaRPr lang="ko-KR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«Понимаете ли вы своего</a:t>
            </a:r>
            <a:br>
              <a:rPr lang="ru-RU" sz="3600" dirty="0" smtClean="0"/>
            </a:br>
            <a:r>
              <a:rPr lang="ru-RU" sz="3600" dirty="0" smtClean="0"/>
              <a:t> ребенка? 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714348" y="1214422"/>
            <a:ext cx="8429652" cy="477826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 ли на некоторые поступки ребенка вы реагируете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«взрывом», а потом жалеете об этом?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Пользуетесь ли вы помощью или советами других людей, если не знаете как реагировать на поведение вашего ребенка?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Считаете ли вы лучшими помощниками в воспитании свою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интуицию, опыт?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Доводилось ли вам доверять ребенку секрет, про который вы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никому не рассказывали?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Вас обижают отрицательные отзывы про вашего ребенка других людей?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Вам приходилось просить у ребенка прощения за свое поведение?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Считаете ли вы, что ребенок не может иметь секретов от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родителей?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214414" y="285728"/>
            <a:ext cx="7482730" cy="5706961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Если вы видите отличие между своим характером и характером ребенка, это вас удивляет?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Сильно ли вы переживаете неприятности или неудачи вашего ребенка?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 Можете ли вы воздержаться от покупки интересной игрушки (даже если есть деньги)?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 Считаете ли вы, что до определенного возраста лучшая форма воспитания -физическое наказание?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12. Ваш ребенок именно такой, о котором вы мечтали?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13. Вам ребенок приносит больше забот, чем радости?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14. Кажется ли вам, что ребенок воздействует на ваше поведение?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15. Бывают ли у вас конфликты с дочерью, сыном?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32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49559">
            <a:off x="534583" y="2843445"/>
            <a:ext cx="5775266" cy="266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ru-RU" dirty="0" smtClean="0"/>
              <a:t>Юность – период жизни после отрочества до взрослости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возрастные границы условны – от 15 до 25 лет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400" b="1" dirty="0" smtClean="0"/>
              <a:t>Это период, когда человек может пройти от неуверенного, непоследовательного отрока, притязающего на взрослость, до действительного </a:t>
            </a:r>
            <a:r>
              <a:rPr lang="ru-RU" sz="2400" b="1" dirty="0" err="1" smtClean="0"/>
              <a:t>повзросления</a:t>
            </a:r>
            <a:r>
              <a:rPr lang="ru-RU" sz="2400" b="1" dirty="0" smtClean="0"/>
              <a:t>. 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429000"/>
            <a:ext cx="2047873" cy="3071810"/>
          </a:xfrm>
          <a:prstGeom prst="rect">
            <a:avLst/>
          </a:prstGeom>
        </p:spPr>
      </p:pic>
      <p:pic>
        <p:nvPicPr>
          <p:cNvPr id="6" name="Рисунок 5" descr="iDR3XL5V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714752"/>
            <a:ext cx="4200124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555733">
            <a:off x="348114" y="3101582"/>
            <a:ext cx="60515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юности человек </a:t>
            </a:r>
          </a:p>
          <a:p>
            <a:r>
              <a:rPr lang="ru-RU" sz="2800" b="1" dirty="0" smtClean="0"/>
              <a:t>стремится к </a:t>
            </a:r>
          </a:p>
          <a:p>
            <a:r>
              <a:rPr lang="ru-RU" sz="2800" b="1" dirty="0" smtClean="0"/>
              <a:t>самоопределению </a:t>
            </a:r>
          </a:p>
          <a:p>
            <a:r>
              <a:rPr lang="ru-RU" sz="2800" b="1" dirty="0" smtClean="0"/>
              <a:t>как личность и как индивид, </a:t>
            </a:r>
          </a:p>
          <a:p>
            <a:r>
              <a:rPr lang="ru-RU" sz="2800" b="1" dirty="0" smtClean="0"/>
              <a:t>включенный в </a:t>
            </a:r>
            <a:r>
              <a:rPr lang="ru-RU" sz="2400" b="1" dirty="0" smtClean="0"/>
              <a:t>общественное </a:t>
            </a:r>
          </a:p>
          <a:p>
            <a:r>
              <a:rPr lang="ru-RU" sz="2400" b="1" dirty="0" smtClean="0"/>
              <a:t>производство, в трудовую </a:t>
            </a:r>
          </a:p>
          <a:p>
            <a:r>
              <a:rPr lang="ru-RU" sz="2400" b="1" dirty="0" smtClean="0"/>
              <a:t>деятельность.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 rot="19070836">
            <a:off x="3144452" y="139780"/>
            <a:ext cx="54591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Поиск </a:t>
            </a:r>
          </a:p>
          <a:p>
            <a:pPr algn="ctr"/>
            <a:r>
              <a:rPr lang="ru-RU" sz="6600" b="1" dirty="0" smtClean="0"/>
              <a:t>профессии </a:t>
            </a:r>
            <a:endParaRPr lang="ru-RU" sz="6600" b="1" dirty="0"/>
          </a:p>
        </p:txBody>
      </p:sp>
      <p:pic>
        <p:nvPicPr>
          <p:cNvPr id="4" name="Рисунок 3" descr="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992157">
            <a:off x="4216741" y="2198513"/>
            <a:ext cx="5355299" cy="225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Все профессии важны!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890" y="1268413"/>
            <a:ext cx="9237250" cy="3732223"/>
          </a:xfrm>
        </p:spPr>
      </p:pic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Тяга к лидерству.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в юности человек погружается в амбивалентные состояния всепоглощающей любви и неудержимой </a:t>
            </a:r>
          </a:p>
          <a:p>
            <a:pPr algn="ctr"/>
            <a:r>
              <a:rPr lang="ru-RU" sz="2400" b="1" dirty="0" smtClean="0"/>
              <a:t>ненависти. </a:t>
            </a:r>
            <a:endParaRPr lang="ru-RU" sz="2400" b="1" dirty="0"/>
          </a:p>
        </p:txBody>
      </p:sp>
      <p:pic>
        <p:nvPicPr>
          <p:cNvPr id="5" name="Содержимое 4" descr="love-heart-3d-umbrella-serdce-vlyublennye-zont-lyubov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220765" cy="3376612"/>
          </a:xfrm>
        </p:spPr>
      </p:pic>
      <p:pic>
        <p:nvPicPr>
          <p:cNvPr id="6" name="Рисунок 5" descr="14551313541174646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44293"/>
            <a:ext cx="4000496" cy="301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85728"/>
            <a:ext cx="7524328" cy="1071570"/>
          </a:xfrm>
        </p:spPr>
        <p:txBody>
          <a:bodyPr/>
          <a:lstStyle/>
          <a:p>
            <a:pPr algn="ctr"/>
            <a:r>
              <a:rPr lang="ru-RU" sz="2400" dirty="0" smtClean="0"/>
              <a:t>К моменту окончания школы старшеклассник </a:t>
            </a:r>
            <a:br>
              <a:rPr lang="ru-RU" sz="2400" dirty="0" smtClean="0"/>
            </a:br>
            <a:r>
              <a:rPr lang="ru-RU" sz="2400" dirty="0" smtClean="0"/>
              <a:t>должен подойти психологически готовым к</a:t>
            </a:r>
            <a:br>
              <a:rPr lang="ru-RU" sz="2400" dirty="0" smtClean="0"/>
            </a:br>
            <a:r>
              <a:rPr lang="ru-RU" sz="2400" dirty="0" smtClean="0"/>
              <a:t> вступлению во взрослую жизнь.</a:t>
            </a:r>
            <a:endParaRPr lang="ru-RU" sz="2400" dirty="0"/>
          </a:p>
        </p:txBody>
      </p:sp>
      <p:pic>
        <p:nvPicPr>
          <p:cNvPr id="5" name="Содержимое 4" descr="origina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7023942" cy="4729269"/>
          </a:xfrm>
        </p:spPr>
      </p:pic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Наличие развитых способностей и потребностей для самореализации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500034" y="1214422"/>
            <a:ext cx="8197110" cy="477826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b="1" dirty="0" smtClean="0"/>
              <a:t>потребность в общении и владение </a:t>
            </a:r>
          </a:p>
          <a:p>
            <a:pPr marL="342900" indent="-342900"/>
            <a:r>
              <a:rPr lang="ru-RU" sz="2400" b="1" dirty="0" smtClean="0"/>
              <a:t>способами его построения; </a:t>
            </a:r>
          </a:p>
          <a:p>
            <a:pPr marL="342900" indent="-342900"/>
            <a:r>
              <a:rPr lang="ru-RU" sz="2400" b="1" dirty="0" smtClean="0"/>
              <a:t>2. теоретическое мышление и умение</a:t>
            </a:r>
          </a:p>
          <a:p>
            <a:pPr marL="342900" indent="-342900"/>
            <a:r>
              <a:rPr lang="ru-RU" sz="2400" b="1" dirty="0" smtClean="0"/>
              <a:t> ориентироваться в различных </a:t>
            </a:r>
          </a:p>
          <a:p>
            <a:pPr marL="342900" indent="-342900"/>
            <a:r>
              <a:rPr lang="ru-RU" sz="2400" b="1" dirty="0" smtClean="0"/>
              <a:t>формах теоретического знания</a:t>
            </a:r>
          </a:p>
          <a:p>
            <a:pPr marL="342900" indent="-342900"/>
            <a:r>
              <a:rPr lang="ru-RU" sz="2400" b="1" dirty="0" smtClean="0"/>
              <a:t>(научная, художественная, этическая, </a:t>
            </a:r>
          </a:p>
          <a:p>
            <a:pPr marL="342900" indent="-342900"/>
            <a:r>
              <a:rPr lang="ru-RU" sz="2400" b="1" dirty="0" smtClean="0"/>
              <a:t>правовая) 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/>
              <a:t>способности к рефлексии; 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/>
              <a:t>потребность в труде и владение</a:t>
            </a:r>
          </a:p>
          <a:p>
            <a:pPr marL="457200" indent="-457200"/>
            <a:r>
              <a:rPr lang="ru-RU" sz="2400" b="1" dirty="0" smtClean="0"/>
              <a:t> навыками, позволяющими </a:t>
            </a:r>
          </a:p>
          <a:p>
            <a:pPr marL="342900" indent="-342900"/>
            <a:r>
              <a:rPr lang="ru-RU" sz="2400" b="1" dirty="0" smtClean="0"/>
              <a:t>включится в деятельность и </a:t>
            </a:r>
          </a:p>
          <a:p>
            <a:pPr marL="342900" indent="-342900"/>
            <a:r>
              <a:rPr lang="ru-RU" sz="2400" b="1" dirty="0" smtClean="0"/>
              <a:t>осуществлять ее на творческих началах. </a:t>
            </a:r>
            <a:endParaRPr lang="ru-RU" sz="2400" b="1" dirty="0"/>
          </a:p>
        </p:txBody>
      </p:sp>
      <p:pic>
        <p:nvPicPr>
          <p:cNvPr id="5" name="Рисунок 4" descr="5407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929066"/>
            <a:ext cx="2714612" cy="208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Содержании личности школьника: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1428736"/>
            <a:ext cx="8229600" cy="444853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000" b="1" dirty="0" smtClean="0"/>
              <a:t>формирующееся мировоззрение,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обобщенная форма самосознания («</a:t>
            </a:r>
            <a:r>
              <a:rPr lang="ru-RU" sz="2000" b="1" dirty="0" err="1" smtClean="0"/>
              <a:t>Я-концепция</a:t>
            </a:r>
            <a:r>
              <a:rPr lang="ru-RU" sz="2000" b="1" dirty="0" smtClean="0"/>
              <a:t>»),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самоопределение (психосоциальная идентичность,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 поиск смысла жизни,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восприятие психологического времени</a:t>
            </a:r>
          </a:p>
        </p:txBody>
      </p:sp>
      <p:pic>
        <p:nvPicPr>
          <p:cNvPr id="5" name="Рисунок 4" descr="1025802-Autogen_eBook_id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314700"/>
            <a:ext cx="4357718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818</Words>
  <Application>Microsoft Office PowerPoint</Application>
  <PresentationFormat>Экран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Times New Roman</vt:lpstr>
      <vt:lpstr>Wingdings</vt:lpstr>
      <vt:lpstr>Office Theme</vt:lpstr>
      <vt:lpstr>Custom Design</vt:lpstr>
      <vt:lpstr>Презентация PowerPoint</vt:lpstr>
      <vt:lpstr>  Юность и ее  психологические проблемы. </vt:lpstr>
      <vt:lpstr> Юность – период жизни после отрочества до взрослости </vt:lpstr>
      <vt:lpstr>Презентация PowerPoint</vt:lpstr>
      <vt:lpstr>Все профессии важны!</vt:lpstr>
      <vt:lpstr>Тяга к лидерству.</vt:lpstr>
      <vt:lpstr>К моменту окончания школы старшеклассник  должен подойти психологически готовым к  вступлению во взрослую жизнь.</vt:lpstr>
      <vt:lpstr>Наличие развитых способностей и потребностей для самореализации</vt:lpstr>
      <vt:lpstr>Содержании личности школьника: </vt:lpstr>
      <vt:lpstr>Психологические трудности  юношеского возраста</vt:lpstr>
      <vt:lpstr>На личностном и межличностном  уровнях возникают следующие  проблемы:  </vt:lpstr>
      <vt:lpstr>Презентация PowerPoint</vt:lpstr>
      <vt:lpstr>Почему человек в 15-16 лет вдруг становится таким неуправляемым?</vt:lpstr>
      <vt:lpstr>Презентация PowerPoint</vt:lpstr>
      <vt:lpstr>Презентация PowerPoint</vt:lpstr>
      <vt:lpstr>Презентация PowerPoint</vt:lpstr>
      <vt:lpstr>«Это была моя мечта»</vt:lpstr>
      <vt:lpstr>Тест для школьников </vt:lpstr>
      <vt:lpstr>Презентация PowerPoint</vt:lpstr>
      <vt:lpstr>«Понимаете ли вы своего  ребенка? »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41</cp:revision>
  <dcterms:created xsi:type="dcterms:W3CDTF">2014-04-01T16:35:38Z</dcterms:created>
  <dcterms:modified xsi:type="dcterms:W3CDTF">2020-12-07T15:56:08Z</dcterms:modified>
</cp:coreProperties>
</file>