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8" r:id="rId3"/>
    <p:sldId id="259" r:id="rId4"/>
    <p:sldId id="266" r:id="rId5"/>
    <p:sldId id="267" r:id="rId6"/>
    <p:sldId id="268" r:id="rId7"/>
    <p:sldId id="261" r:id="rId8"/>
    <p:sldId id="262" r:id="rId9"/>
    <p:sldId id="276" r:id="rId10"/>
    <p:sldId id="272" r:id="rId11"/>
    <p:sldId id="273" r:id="rId12"/>
    <p:sldId id="274" r:id="rId13"/>
    <p:sldId id="275" r:id="rId14"/>
    <p:sldId id="263" r:id="rId15"/>
    <p:sldId id="264" r:id="rId16"/>
    <p:sldId id="270" r:id="rId17"/>
    <p:sldId id="27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33"/>
    <a:srgbClr val="FF00FF"/>
    <a:srgbClr val="66FF33"/>
    <a:srgbClr val="FFFF00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6"/>
          <p:cNvGrpSpPr>
            <a:grpSpLocks/>
          </p:cNvGrpSpPr>
          <p:nvPr/>
        </p:nvGrpSpPr>
        <p:grpSpPr bwMode="auto">
          <a:xfrm>
            <a:off x="571500" y="500063"/>
            <a:ext cx="785813" cy="2714625"/>
            <a:chOff x="571472" y="500042"/>
            <a:chExt cx="785818" cy="2714644"/>
          </a:xfrm>
        </p:grpSpPr>
        <p:sp>
          <p:nvSpPr>
            <p:cNvPr id="5" name="Овал 4"/>
            <p:cNvSpPr/>
            <p:nvPr/>
          </p:nvSpPr>
          <p:spPr>
            <a:xfrm>
              <a:off x="571472" y="500042"/>
              <a:ext cx="785818" cy="785818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642910" y="1428736"/>
              <a:ext cx="571504" cy="57150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714348" y="2214554"/>
              <a:ext cx="428628" cy="428628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714348" y="2857496"/>
              <a:ext cx="357190" cy="35719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F49C9-A4AC-4ABD-9718-4458FBF11282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A962F-AB04-45B1-96FC-D2FF8F87DE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0D0EF-577E-4F4A-90C8-15F570FDDB4A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7EE04-CF8A-477D-92A6-ACA2B9F63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00063" y="285750"/>
            <a:ext cx="6000750" cy="6286500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" name="Группа 27"/>
          <p:cNvGrpSpPr>
            <a:grpSpLocks/>
          </p:cNvGrpSpPr>
          <p:nvPr/>
        </p:nvGrpSpPr>
        <p:grpSpPr bwMode="auto">
          <a:xfrm>
            <a:off x="142875" y="500063"/>
            <a:ext cx="214313" cy="5929312"/>
            <a:chOff x="142844" y="500042"/>
            <a:chExt cx="214314" cy="5929354"/>
          </a:xfrm>
        </p:grpSpPr>
        <p:sp>
          <p:nvSpPr>
            <p:cNvPr id="6" name="Овал 5"/>
            <p:cNvSpPr/>
            <p:nvPr/>
          </p:nvSpPr>
          <p:spPr>
            <a:xfrm>
              <a:off x="142844" y="621508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42844" y="5000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42844" y="335756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2844" y="40719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2844" y="114298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42844" y="478632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142844" y="185736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42844" y="550070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142844" y="257174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CAA85-F010-40A1-A56D-132513AF17F6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BDEE5-7316-48E8-AD7B-5F581C8089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6C5BC-B543-40F6-978B-06B361D33343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B201-0E45-47A0-9C2F-31F31EE9A7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26"/>
          <p:cNvGrpSpPr>
            <a:grpSpLocks/>
          </p:cNvGrpSpPr>
          <p:nvPr/>
        </p:nvGrpSpPr>
        <p:grpSpPr bwMode="auto">
          <a:xfrm>
            <a:off x="571500" y="500063"/>
            <a:ext cx="785813" cy="2714625"/>
            <a:chOff x="571472" y="500042"/>
            <a:chExt cx="785818" cy="2714644"/>
          </a:xfrm>
        </p:grpSpPr>
        <p:sp>
          <p:nvSpPr>
            <p:cNvPr id="5" name="Овал 4"/>
            <p:cNvSpPr/>
            <p:nvPr/>
          </p:nvSpPr>
          <p:spPr>
            <a:xfrm>
              <a:off x="571472" y="500042"/>
              <a:ext cx="785818" cy="785818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642910" y="1428736"/>
              <a:ext cx="571504" cy="57150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714348" y="2214554"/>
              <a:ext cx="428628" cy="428628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714348" y="2857496"/>
              <a:ext cx="357190" cy="357190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BB7AE-E324-435D-B3A4-104C2288A65D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59A46-EE32-4361-9F58-E5339BF13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00D1F-5719-465B-8037-16C653C258FD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214E8-2682-48CB-9897-A9AA94ACC9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E91ED-3C80-479A-AC86-1D9BC99C3354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C7FA0-F693-4A37-A915-A8DEEE701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22CE1-598E-4862-9FB8-000EDB189D56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21651-D618-4BF2-923E-FA236A487A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6"/>
          <p:cNvGrpSpPr>
            <a:grpSpLocks/>
          </p:cNvGrpSpPr>
          <p:nvPr/>
        </p:nvGrpSpPr>
        <p:grpSpPr bwMode="auto">
          <a:xfrm>
            <a:off x="142875" y="500063"/>
            <a:ext cx="214313" cy="5929312"/>
            <a:chOff x="142844" y="500042"/>
            <a:chExt cx="214314" cy="5929354"/>
          </a:xfrm>
        </p:grpSpPr>
        <p:sp>
          <p:nvSpPr>
            <p:cNvPr id="3" name="Овал 2"/>
            <p:cNvSpPr/>
            <p:nvPr/>
          </p:nvSpPr>
          <p:spPr>
            <a:xfrm>
              <a:off x="142844" y="621508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Овал 3"/>
            <p:cNvSpPr/>
            <p:nvPr/>
          </p:nvSpPr>
          <p:spPr>
            <a:xfrm>
              <a:off x="142844" y="5000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142844" y="335756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142844" y="40719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142844" y="114298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Овал 7"/>
            <p:cNvSpPr/>
            <p:nvPr/>
          </p:nvSpPr>
          <p:spPr>
            <a:xfrm>
              <a:off x="142844" y="478632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2844" y="185736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2844" y="550070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42844" y="257174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500063" y="357188"/>
            <a:ext cx="8143875" cy="6215062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7FBE4-D991-4E65-9089-A4EFE888080A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9CD19-B1E3-4D95-9496-26DF4BB659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500063" y="1571625"/>
            <a:ext cx="3000375" cy="5000625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571875" y="285750"/>
            <a:ext cx="5143500" cy="6286500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Группа 28"/>
          <p:cNvGrpSpPr>
            <a:grpSpLocks/>
          </p:cNvGrpSpPr>
          <p:nvPr/>
        </p:nvGrpSpPr>
        <p:grpSpPr bwMode="auto">
          <a:xfrm>
            <a:off x="142875" y="500063"/>
            <a:ext cx="214313" cy="5929312"/>
            <a:chOff x="142844" y="500042"/>
            <a:chExt cx="214314" cy="5929354"/>
          </a:xfrm>
        </p:grpSpPr>
        <p:sp>
          <p:nvSpPr>
            <p:cNvPr id="8" name="Овал 7"/>
            <p:cNvSpPr/>
            <p:nvPr/>
          </p:nvSpPr>
          <p:spPr>
            <a:xfrm>
              <a:off x="142844" y="621508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2844" y="5000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2844" y="335756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42844" y="40719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142844" y="114298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42844" y="478632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142844" y="185736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42844" y="550070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142844" y="257174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C44C9-3E84-4D84-9BFD-C20CCE30ACB9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3C1E7-9F19-4FBE-89BA-71504E0C9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1000125" y="5357813"/>
            <a:ext cx="7143750" cy="1214437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000125" y="285750"/>
            <a:ext cx="7143750" cy="4572000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7" name="Группа 28"/>
          <p:cNvGrpSpPr>
            <a:grpSpLocks/>
          </p:cNvGrpSpPr>
          <p:nvPr/>
        </p:nvGrpSpPr>
        <p:grpSpPr bwMode="auto">
          <a:xfrm>
            <a:off x="142875" y="500063"/>
            <a:ext cx="214313" cy="5929312"/>
            <a:chOff x="142844" y="500042"/>
            <a:chExt cx="214314" cy="5929354"/>
          </a:xfrm>
        </p:grpSpPr>
        <p:sp>
          <p:nvSpPr>
            <p:cNvPr id="8" name="Овал 7"/>
            <p:cNvSpPr/>
            <p:nvPr/>
          </p:nvSpPr>
          <p:spPr>
            <a:xfrm>
              <a:off x="142844" y="621508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2844" y="5000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42844" y="335756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142844" y="40719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142844" y="114298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142844" y="478632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142844" y="185736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142844" y="550070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142844" y="257174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E2362-3128-4670-81C2-F0BEFAEBC80A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75A2-212D-4F2E-B152-22DA823FBD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Прямоугольник с двумя скругленными противолежащими углами 31"/>
          <p:cNvSpPr/>
          <p:nvPr/>
        </p:nvSpPr>
        <p:spPr>
          <a:xfrm>
            <a:off x="500063" y="1571625"/>
            <a:ext cx="8143875" cy="5000625"/>
          </a:xfrm>
          <a:prstGeom prst="round2Diag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302145-B9AC-45BE-9B01-D9E1EC545AAE}" type="datetimeFigureOut">
              <a:rPr lang="ru-RU"/>
              <a:pPr>
                <a:defRPr/>
              </a:pPr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EF4F4E-55C6-4823-A301-9C6CDAF3E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2" name="Группа 16"/>
          <p:cNvGrpSpPr>
            <a:grpSpLocks/>
          </p:cNvGrpSpPr>
          <p:nvPr/>
        </p:nvGrpSpPr>
        <p:grpSpPr bwMode="auto">
          <a:xfrm>
            <a:off x="142875" y="500063"/>
            <a:ext cx="214313" cy="5929312"/>
            <a:chOff x="142844" y="500042"/>
            <a:chExt cx="214314" cy="5929354"/>
          </a:xfrm>
        </p:grpSpPr>
        <p:sp>
          <p:nvSpPr>
            <p:cNvPr id="18" name="Овал 17"/>
            <p:cNvSpPr/>
            <p:nvPr/>
          </p:nvSpPr>
          <p:spPr>
            <a:xfrm>
              <a:off x="142844" y="621508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142844" y="5000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142844" y="335756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42844" y="407194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42844" y="114298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142844" y="478632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142844" y="185736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142844" y="5500702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142844" y="2571744"/>
              <a:ext cx="214314" cy="214314"/>
            </a:xfrm>
            <a:prstGeom prst="ellipse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1" r:id="rId2"/>
    <p:sldLayoutId id="2147483857" r:id="rId3"/>
    <p:sldLayoutId id="2147483852" r:id="rId4"/>
    <p:sldLayoutId id="2147483853" r:id="rId5"/>
    <p:sldLayoutId id="2147483854" r:id="rId6"/>
    <p:sldLayoutId id="2147483858" r:id="rId7"/>
    <p:sldLayoutId id="2147483859" r:id="rId8"/>
    <p:sldLayoutId id="2147483860" r:id="rId9"/>
    <p:sldLayoutId id="2147483855" r:id="rId10"/>
    <p:sldLayoutId id="21474838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857250" y="214313"/>
            <a:ext cx="8572500" cy="1470025"/>
          </a:xfrm>
        </p:spPr>
        <p:txBody>
          <a:bodyPr/>
          <a:lstStyle/>
          <a:p>
            <a:pPr eaLnBrk="1" hangingPunct="1"/>
            <a:r>
              <a:rPr lang="ru-RU" sz="6000" b="1" dirty="0" smtClean="0">
                <a:solidFill>
                  <a:schemeClr val="tx1"/>
                </a:solidFill>
                <a:latin typeface="a_Romanus" pitchFamily="82" charset="-52"/>
              </a:rPr>
              <a:t>Родительское собрание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2000250"/>
            <a:ext cx="6400800" cy="3786188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«Как вести себя </a:t>
            </a:r>
          </a:p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6000" dirty="0" smtClean="0">
                <a:solidFill>
                  <a:schemeClr val="tx1"/>
                </a:solidFill>
                <a:latin typeface="Georgia" pitchFamily="18" charset="0"/>
              </a:rPr>
              <a:t>с агрессивным ребёнком? Причины детской агрессивности»</a:t>
            </a:r>
          </a:p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dirty="0">
              <a:solidFill>
                <a:srgbClr val="FFFF00"/>
              </a:solidFill>
              <a:latin typeface="a_RewinderDemiSh" pitchFamily="82" charset="-52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571472" y="500042"/>
            <a:ext cx="785818" cy="785818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42910" y="1428736"/>
            <a:ext cx="571504" cy="571504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14348" y="2214554"/>
            <a:ext cx="428628" cy="428628"/>
          </a:xfrm>
          <a:prstGeom prst="ellipse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14348" y="2857496"/>
            <a:ext cx="357190" cy="357190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Рекомендации, направленные на профилактику негативного влияния телевидения на детей.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b="1" u="sng" dirty="0" smtClean="0"/>
              <a:t>Демонстрируйте детям способность изменить собственные</a:t>
            </a:r>
          </a:p>
          <a:p>
            <a:r>
              <a:rPr lang="ru-RU" sz="2000" b="1" u="sng" dirty="0" smtClean="0"/>
              <a:t>вредные привычки, связанные с телевидением</a:t>
            </a:r>
          </a:p>
          <a:p>
            <a:r>
              <a:rPr lang="ru-RU" sz="2000" b="1" dirty="0" smtClean="0"/>
              <a:t>- Не оставляйте телевизор включённым, если не смотрите его.</a:t>
            </a:r>
          </a:p>
          <a:p>
            <a:r>
              <a:rPr lang="ru-RU" sz="2000" b="1" dirty="0" smtClean="0"/>
              <a:t>- Исключайте просмотр телепередач, связанных с насилием, особенно когда ваш ребёнок дома.</a:t>
            </a:r>
          </a:p>
          <a:p>
            <a:r>
              <a:rPr lang="ru-RU" sz="2000" b="1" dirty="0" smtClean="0"/>
              <a:t>- Не делайте из телевизора «фон»: не занимайтесь чем-либо, когда смотрите телевизор (и не смотрите телевизор, когда что-либо делаете).</a:t>
            </a:r>
          </a:p>
          <a:p>
            <a:r>
              <a:rPr lang="ru-RU" sz="2000" b="1" dirty="0" smtClean="0"/>
              <a:t>- Сократите время, в течение которого вы смотрите телевизор.</a:t>
            </a:r>
          </a:p>
          <a:p>
            <a:r>
              <a:rPr lang="ru-RU" sz="2000" b="1" dirty="0" smtClean="0"/>
              <a:t>- Исключите просмотр телевизора при общении с гостями.</a:t>
            </a:r>
          </a:p>
          <a:p>
            <a:r>
              <a:rPr lang="ru-RU" sz="2000" b="1" dirty="0" smtClean="0"/>
              <a:t>- Учите детей заранее выбирать телепередачи заранее, планировать просмотр телепередач (с учётом других задач) на день, неделю.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Рекомендации, направленные на профилактику негативного влияния телевидения на детей.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b="1" u="sng" dirty="0" smtClean="0"/>
              <a:t>Не разрешайте ребёнку смотреть телепрограммы, показывающие агрессию.</a:t>
            </a:r>
            <a:endParaRPr lang="ru-RU" sz="2000" u="sng" dirty="0" smtClean="0"/>
          </a:p>
          <a:p>
            <a:r>
              <a:rPr lang="ru-RU" sz="2000" dirty="0" smtClean="0"/>
              <a:t>      Старайтесь планировать, какие программы ребёнок будет смотреть, исключайте передачи, содержащие сцены насилия, сексуальной агрессии. Спрашивайте ребёнка, какие программы он собирается смотреть, и не позволяйте ему смотреть те программы, которые вас беспокоят.</a:t>
            </a:r>
          </a:p>
          <a:p>
            <a:r>
              <a:rPr lang="ru-RU" sz="2000" dirty="0" smtClean="0"/>
              <a:t>     Если вы обнаружили, что ребёнок смотрит программу, в которой есть сцены насилия, сексуальной агрессии или связанную со стрессом, выразите своё беспокойство и предложите ребёнку выбрать другую программу или заняться другим делом. Если ребёнок отказывается это сделать, проявите твёрдость и переключите на другую программу или выключите телевизор.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Рекомендации, направленные на профилактику негативного влияния телевидения на детей.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b="1" u="sng" dirty="0" smtClean="0"/>
              <a:t>Помогите ребёнку отличать события, демонстрируемые по</a:t>
            </a:r>
            <a:endParaRPr lang="ru-RU" sz="2000" u="sng" dirty="0" smtClean="0"/>
          </a:p>
          <a:p>
            <a:r>
              <a:rPr lang="ru-RU" sz="2000" b="1" u="sng" dirty="0" smtClean="0"/>
              <a:t>телевидению и происходящие в действительности.</a:t>
            </a:r>
            <a:endParaRPr lang="ru-RU" sz="2000" u="sng" dirty="0" smtClean="0"/>
          </a:p>
          <a:p>
            <a:r>
              <a:rPr lang="ru-RU" sz="2000" dirty="0" smtClean="0"/>
              <a:t>Когда ребёнок становится свидетелем акта насилия на экране, обратите его внимание на то, что это событие инсценировано, в нём применяются специальные эффекты, в нём участвуют актёры. Важно объяснить ребёнку, в чём отличие этого сюжета от реальных событий. Так, жертвы телевизионного насилия необычайно быстро восстанавливают силы и здоровье, чем жертвы настоящего насилия. Необходимо объяснить, в чём отличие телевизионных и реальных ситуаций. Например, если ребёнок считает, что родители в телевизионном фильме более умные  и весёлые, чем его собственные родители, разъясните, что в действительности артисты не живут со своими «телевизионными» детьми, что опытные писатели пишут для них слова, и актёры долго репетируют каждую сцену кинофильма.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Рекомендации, направленные на профилактику негативного влияния компьютерных игр на детей.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Умеренная дозировка компьютерных игр </a:t>
            </a:r>
          </a:p>
          <a:p>
            <a:pPr lvl="0"/>
            <a:r>
              <a:rPr lang="ru-RU" dirty="0" smtClean="0"/>
              <a:t>Если нужно, составьте расписание, когда можно играть на компьютере.</a:t>
            </a:r>
          </a:p>
          <a:p>
            <a:pPr lvl="0"/>
            <a:r>
              <a:rPr lang="ru-RU" dirty="0" smtClean="0"/>
              <a:t>Внимательно следите за тем, в какие игры играет ваш ребенок.</a:t>
            </a:r>
          </a:p>
          <a:p>
            <a:pPr lvl="0"/>
            <a:r>
              <a:rPr lang="ru-RU" dirty="0" smtClean="0"/>
              <a:t>Выключите компьютер, если считаете игру вредной и опасной для его психики.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2"/>
          <p:cNvSpPr>
            <a:spLocks noGrp="1"/>
          </p:cNvSpPr>
          <p:nvPr>
            <p:ph type="title"/>
          </p:nvPr>
        </p:nvSpPr>
        <p:spPr>
          <a:xfrm>
            <a:off x="285750" y="274638"/>
            <a:ext cx="5929313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  <a:latin typeface="Bolero script" pitchFamily="66" charset="0"/>
              </a:rPr>
              <a:t>Агрессия, направленная на окружающих людей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>
          <a:xfrm>
            <a:off x="928688" y="1693863"/>
            <a:ext cx="6786562" cy="4081117"/>
          </a:xfrm>
        </p:spPr>
        <p:txBody>
          <a:bodyPr wrap="square">
            <a:spAutoFit/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sz="1800" u="sng" dirty="0">
                <a:latin typeface="Georgia" pitchFamily="18" charset="0"/>
              </a:rPr>
              <a:t>Причины: </a:t>
            </a:r>
            <a:endParaRPr lang="ru-RU" sz="1800" u="sng" dirty="0" smtClean="0">
              <a:latin typeface="Georgia" pitchFamily="18" charset="0"/>
            </a:endParaRPr>
          </a:p>
          <a:p>
            <a:pPr algn="ctr" eaLnBrk="1" hangingPunct="1">
              <a:buFont typeface="Arial" charset="0"/>
              <a:buNone/>
              <a:defRPr/>
            </a:pPr>
            <a:endParaRPr lang="ru-RU" sz="18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желание самоутвердиться;</a:t>
            </a:r>
          </a:p>
          <a:p>
            <a:pPr eaLnBrk="1" hangingPunct="1"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защита; </a:t>
            </a:r>
          </a:p>
          <a:p>
            <a:pPr eaLnBrk="1" hangingPunct="1"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от безысходности;</a:t>
            </a:r>
            <a:endParaRPr lang="ru-RU" sz="1800" dirty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от несдержанности;</a:t>
            </a:r>
          </a:p>
          <a:p>
            <a:pPr eaLnBrk="1" hangingPunct="1">
              <a:buFontTx/>
              <a:buChar char="•"/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от неуверенности в себе и тревожности;</a:t>
            </a:r>
          </a:p>
          <a:p>
            <a:pPr eaLnBrk="1" hangingPunct="1">
              <a:buFontTx/>
              <a:buChar char="•"/>
              <a:defRPr/>
            </a:pPr>
            <a:r>
              <a:rPr lang="ru-RU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отсутствие навыков культуры поведения, избалованности, эгоизма.</a:t>
            </a:r>
          </a:p>
          <a:p>
            <a:pPr eaLnBrk="1" hangingPunct="1">
              <a:buFont typeface="Arial" charset="0"/>
              <a:buNone/>
              <a:defRPr/>
            </a:pPr>
            <a:endParaRPr lang="ru-RU" sz="2400" dirty="0" smtClean="0">
              <a:solidFill>
                <a:srgbClr val="A5002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algn="ctr"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 Умение находить компромисс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pic>
        <p:nvPicPr>
          <p:cNvPr id="16388" name="Picture 2" descr="http://demotivato.ru/media/img/ready/3/demotivator_1311459821.39.jpg"/>
          <p:cNvPicPr>
            <a:picLocks noChangeAspect="1" noChangeArrowheads="1"/>
          </p:cNvPicPr>
          <p:nvPr/>
        </p:nvPicPr>
        <p:blipFill>
          <a:blip r:embed="rId2"/>
          <a:srcRect l="5357" t="4843" r="6541" b="27626"/>
          <a:stretch>
            <a:fillRect/>
          </a:stretch>
        </p:blipFill>
        <p:spPr bwMode="auto">
          <a:xfrm>
            <a:off x="6186322" y="1285860"/>
            <a:ext cx="2671928" cy="286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857250"/>
            <a:ext cx="9286875" cy="56038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/>
                </a:solidFill>
                <a:latin typeface="Bolero script" pitchFamily="66" charset="0"/>
              </a:rPr>
              <a:t>Что делать, если ребенок даже по ничтожному поводу лезет в драку?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38" y="1785938"/>
            <a:ext cx="8043862" cy="4340225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Взрослым необходимо быть </a:t>
            </a:r>
            <a:r>
              <a:rPr lang="ru-RU" sz="2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последовательными</a:t>
            </a:r>
            <a:r>
              <a:rPr lang="ru-RU" sz="20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в своих действиях по отношению к детям. Наибольшую агрессию проявляют дети, которые никогда не знали, какую реакцию родителей вызовет их поведение в этот раз. 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Следует избегать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ru-RU" sz="2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неоправданного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применения силы и угроз. Злоупотребление такими мерами воздействия на детей формирует у них аналогичное поведение и может стать причиной появления в их характере таких черт, как злоба, жестокость и упрямство.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Важно помочь ребёнку научиться владеть собой. Дети должны знать о возможных </a:t>
            </a:r>
            <a:r>
              <a:rPr lang="ru-RU" sz="2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последствиях</a:t>
            </a:r>
            <a:r>
              <a:rPr lang="ru-RU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ru-RU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своих поступков. Надо дать понять ребёнку, что агрессивное поведение никогда не принесёт желаемого результата. 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714375"/>
            <a:ext cx="8229600" cy="703263"/>
          </a:xfrm>
        </p:spPr>
        <p:txBody>
          <a:bodyPr/>
          <a:lstStyle/>
          <a:p>
            <a:pPr eaLnBrk="1" hangingPunct="1"/>
            <a:r>
              <a:rPr lang="ru-RU" sz="5400" b="1" dirty="0" smtClean="0">
                <a:solidFill>
                  <a:schemeClr val="tx1"/>
                </a:solidFill>
                <a:latin typeface="Bolero script" pitchFamily="66" charset="0"/>
              </a:rPr>
              <a:t>Выводы</a:t>
            </a:r>
            <a:r>
              <a:rPr lang="ru-RU" sz="5400" dirty="0" smtClean="0">
                <a:solidFill>
                  <a:schemeClr val="tx1"/>
                </a:solidFill>
                <a:latin typeface="Bolero script" pitchFamily="66" charset="0"/>
              </a:rPr>
              <a:t/>
            </a:r>
            <a:br>
              <a:rPr lang="ru-RU" sz="5400" dirty="0" smtClean="0">
                <a:solidFill>
                  <a:schemeClr val="tx1"/>
                </a:solidFill>
                <a:latin typeface="Bolero script" pitchFamily="66" charset="0"/>
              </a:rPr>
            </a:br>
            <a:endParaRPr lang="ru-RU" sz="5400" dirty="0" smtClean="0">
              <a:solidFill>
                <a:schemeClr val="tx1"/>
              </a:solidFill>
              <a:latin typeface="Bolero script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785938"/>
            <a:ext cx="8115300" cy="4340225"/>
          </a:xfrm>
        </p:spPr>
        <p:txBody>
          <a:bodyPr/>
          <a:lstStyle/>
          <a:p>
            <a:pPr lvl="0"/>
            <a:r>
              <a:rPr lang="ru-RU" sz="2800" dirty="0" smtClean="0"/>
              <a:t>Наблюдать за эмоциональным состоянием своего ребенка в различной обстановке.</a:t>
            </a:r>
          </a:p>
          <a:p>
            <a:pPr lvl="0"/>
            <a:r>
              <a:rPr lang="ru-RU" sz="2800" dirty="0" smtClean="0"/>
              <a:t>Родители должны научиться владеть собой, быть примером своим детям.</a:t>
            </a:r>
          </a:p>
          <a:p>
            <a:pPr lvl="0"/>
            <a:r>
              <a:rPr lang="ru-RU" sz="2800" dirty="0" smtClean="0"/>
              <a:t>Следовать правилам семьи по преодолению детской агрессии.</a:t>
            </a:r>
          </a:p>
          <a:p>
            <a:pPr lvl="0"/>
            <a:r>
              <a:rPr lang="ru-RU" sz="2800" dirty="0" smtClean="0"/>
              <a:t>Дозировать компьютерные игры и просмотр телевидения, совместно с ребёнком составить режим дня, рационально распределить нагрузку и отдых.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Картинка 1 из 1547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650941" cy="6643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428596" y="1214422"/>
            <a:ext cx="8429684" cy="4929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lero script" pitchFamily="66" charset="0"/>
              </a:rPr>
              <a:t>Будьте счастливы! </a:t>
            </a:r>
          </a:p>
          <a:p>
            <a:pPr algn="ctr">
              <a:defRPr/>
            </a:pPr>
            <a:r>
              <a:rPr lang="ru-RU" sz="8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lero script" pitchFamily="66" charset="0"/>
              </a:rPr>
              <a:t>Любите своих детей!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4294967295"/>
          </p:nvPr>
        </p:nvSpPr>
        <p:spPr>
          <a:xfrm>
            <a:off x="500063" y="714375"/>
            <a:ext cx="8001000" cy="55546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3600" b="1" dirty="0" smtClean="0">
                <a:latin typeface="Annabelle" pitchFamily="66" charset="0"/>
                <a:cs typeface="Times New Roman" pitchFamily="18" charset="0"/>
              </a:rPr>
              <a:t>« Человек обладает способностью любить, и если он не может найти применения своей способности любить, он способен ненавидеть, проявляя агрессию и жестокость. Этим средством он руководствуется как бегством от собственной душевной боли…» </a:t>
            </a:r>
          </a:p>
          <a:p>
            <a:pPr algn="ctr" eaLnBrk="1" hangingPunct="1">
              <a:buFont typeface="Arial" charset="0"/>
              <a:buNone/>
            </a:pPr>
            <a:r>
              <a:rPr lang="ru-RU" sz="3600" b="1" dirty="0" smtClean="0">
                <a:latin typeface="Annabelle" pitchFamily="66" charset="0"/>
                <a:cs typeface="Times New Roman" pitchFamily="18" charset="0"/>
              </a:rPr>
              <a:t>                        Эрих </a:t>
            </a:r>
            <a:r>
              <a:rPr lang="ru-RU" sz="3600" b="1" dirty="0" err="1" smtClean="0">
                <a:latin typeface="Annabelle" pitchFamily="66" charset="0"/>
                <a:cs typeface="Times New Roman" pitchFamily="18" charset="0"/>
              </a:rPr>
              <a:t>Фромм</a:t>
            </a:r>
            <a:endParaRPr lang="ru-RU" sz="3600" b="1" dirty="0" smtClean="0">
              <a:latin typeface="Annabelle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Картинка 35 из 113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1571625"/>
            <a:ext cx="557212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 descr="Картинка 9 из 1134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1571625"/>
            <a:ext cx="3119438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Заголовок 7"/>
          <p:cNvSpPr>
            <a:spLocks noGrp="1"/>
          </p:cNvSpPr>
          <p:nvPr>
            <p:ph type="title"/>
          </p:nvPr>
        </p:nvSpPr>
        <p:spPr>
          <a:xfrm>
            <a:off x="285750" y="214313"/>
            <a:ext cx="8643938" cy="1143000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tx1"/>
                </a:solidFill>
                <a:latin typeface="Bolero script" pitchFamily="66" charset="0"/>
              </a:rPr>
              <a:t>Агрессия «молодеет» с каждым годом</a:t>
            </a:r>
          </a:p>
        </p:txBody>
      </p:sp>
      <p:sp>
        <p:nvSpPr>
          <p:cNvPr id="10245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89013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tx1"/>
                </a:solidFill>
                <a:latin typeface="Bolero script" pitchFamily="66" charset="0"/>
              </a:rPr>
              <a:t>Что такое агрессия ?</a:t>
            </a:r>
            <a:endParaRPr lang="ru-RU" sz="4800" dirty="0" smtClean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714500"/>
            <a:ext cx="8572500" cy="478631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b="1" dirty="0" smtClean="0">
                <a:latin typeface="Academia" pitchFamily="34" charset="0"/>
              </a:rPr>
              <a:t>  </a:t>
            </a:r>
            <a:r>
              <a:rPr lang="ru-RU" sz="2800" b="1" u="sng" dirty="0" smtClean="0">
                <a:latin typeface="Academia" pitchFamily="34" charset="0"/>
              </a:rPr>
              <a:t>Агрессия </a:t>
            </a:r>
            <a:r>
              <a:rPr lang="ru-RU" sz="2800" dirty="0" smtClean="0">
                <a:latin typeface="Academia" pitchFamily="34" charset="0"/>
              </a:rPr>
              <a:t>(от латинского – нападение, приступ) - это разрушительное поведение, противоречащее нормам и правилам сосуществования людей в обществе, наносящее вред объектам нападения (одушевленным и неодушевленным), приносящее физический ущерб людям (отрицательные переживания, состояние напряженности, страха, подавленности и т.д.).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  <a:latin typeface="Bolero script" pitchFamily="66" charset="0"/>
              </a:rPr>
              <a:t>Примерные критерии агрессивности</a:t>
            </a:r>
            <a:r>
              <a:rPr lang="ru-RU" sz="3600" dirty="0" smtClean="0">
                <a:solidFill>
                  <a:schemeClr val="tx1"/>
                </a:solidFill>
                <a:latin typeface="Bolero script" pitchFamily="66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Bolero script" pitchFamily="66" charset="0"/>
              </a:rPr>
              <a:t>младших школьников: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2000250"/>
            <a:ext cx="8286750" cy="5043488"/>
          </a:xfrm>
        </p:spPr>
        <p:txBody>
          <a:bodyPr/>
          <a:lstStyle/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часто теряют контроль над собой;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часто спорят и ссорятся с окружающими;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отказываются выполнять просьбы взрослых;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намеренно вызывают у других чувство раздражения;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обвиняют других в своих ошибках;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могут вымещать свой гнев на неодушевленных вещах;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часто испытывают чувство злости, гнева, зависти;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долго помнят обиду, стремясь отомстить; </a:t>
            </a:r>
          </a:p>
          <a:p>
            <a:pPr eaLnBrk="1" hangingPunct="1">
              <a:buClr>
                <a:srgbClr val="CC00CC"/>
              </a:buClr>
              <a:buFont typeface="Wingdings" pitchFamily="2" charset="2"/>
              <a:buChar char="Ø"/>
            </a:pPr>
            <a:r>
              <a:rPr lang="ru-RU" sz="2400" smtClean="0">
                <a:latin typeface="Georgia" pitchFamily="18" charset="0"/>
              </a:rPr>
              <a:t>мнительны и раздражительны.</a:t>
            </a:r>
          </a:p>
          <a:p>
            <a:pPr eaLnBrk="1" hangingPunct="1">
              <a:buClr>
                <a:srgbClr val="7030A0"/>
              </a:buClr>
              <a:buFont typeface="Wingdings" pitchFamily="2" charset="2"/>
              <a:buChar char="Ø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00063" y="785813"/>
            <a:ext cx="7572375" cy="703262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tx1"/>
                </a:solidFill>
                <a:latin typeface="Bolero script" pitchFamily="66" charset="0"/>
              </a:rPr>
              <a:t>Причины агрессии</a:t>
            </a:r>
            <a:r>
              <a:rPr lang="ru-RU" sz="4800" dirty="0" smtClean="0">
                <a:solidFill>
                  <a:schemeClr val="tx1"/>
                </a:solidFill>
                <a:latin typeface="Bolero script" pitchFamily="66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7" name="Стрелка вправо с вырезом 6"/>
          <p:cNvSpPr/>
          <p:nvPr/>
        </p:nvSpPr>
        <p:spPr>
          <a:xfrm rot="7667303">
            <a:off x="1702594" y="1762919"/>
            <a:ext cx="1573213" cy="377825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00FF"/>
              </a:solidFill>
            </a:endParaRPr>
          </a:p>
        </p:txBody>
      </p:sp>
      <p:sp>
        <p:nvSpPr>
          <p:cNvPr id="9" name="Стрелка вправо с вырезом 8"/>
          <p:cNvSpPr/>
          <p:nvPr/>
        </p:nvSpPr>
        <p:spPr>
          <a:xfrm rot="3366575">
            <a:off x="5309395" y="1783556"/>
            <a:ext cx="1573212" cy="377825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571472" y="2714620"/>
            <a:ext cx="3571900" cy="1500198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u="sng" dirty="0">
                <a:ln/>
                <a:solidFill>
                  <a:schemeClr val="tx1"/>
                </a:solidFill>
                <a:latin typeface="Georgia" pitchFamily="18" charset="0"/>
              </a:rPr>
              <a:t>Взаимоотношения со сверстниками</a:t>
            </a:r>
            <a:endParaRPr lang="ru-RU" sz="2400" b="1" u="sng" dirty="0">
              <a:ln/>
              <a:solidFill>
                <a:schemeClr val="tx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 flipH="1">
            <a:off x="4643438" y="2714620"/>
            <a:ext cx="3643338" cy="1500198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buClr>
                <a:srgbClr val="CC00CC"/>
              </a:buClr>
              <a:defRPr/>
            </a:pPr>
            <a:r>
              <a:rPr lang="ru-RU" sz="2400" b="1" u="sng" dirty="0">
                <a:ln/>
                <a:solidFill>
                  <a:schemeClr val="tx1"/>
                </a:solidFill>
                <a:latin typeface="Georgia" pitchFamily="18" charset="0"/>
              </a:rPr>
              <a:t>Отношения в семье</a:t>
            </a:r>
            <a:endParaRPr lang="ru-RU" sz="2400" b="1" u="sng" dirty="0">
              <a:ln/>
              <a:solidFill>
                <a:schemeClr val="tx1"/>
              </a:solidFill>
            </a:endParaRPr>
          </a:p>
          <a:p>
            <a:pPr algn="ctr">
              <a:buClr>
                <a:srgbClr val="CC00CC"/>
              </a:buClr>
              <a:defRPr/>
            </a:pPr>
            <a:endParaRPr lang="ru-RU" sz="2400" b="1" dirty="0">
              <a:ln/>
              <a:solidFill>
                <a:schemeClr val="accent3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6"/>
          <p:cNvSpPr>
            <a:spLocks noGrp="1"/>
          </p:cNvSpPr>
          <p:nvPr>
            <p:ph type="title"/>
          </p:nvPr>
        </p:nvSpPr>
        <p:spPr>
          <a:xfrm>
            <a:off x="785813" y="857250"/>
            <a:ext cx="8358187" cy="631825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  <a:latin typeface="Bolero script" pitchFamily="66" charset="0"/>
              </a:rPr>
              <a:t>Наиболее  распространенные  жалобы родителей: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14375" y="2143125"/>
            <a:ext cx="7900988" cy="4125913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</a:pPr>
            <a:r>
              <a:rPr lang="ru-RU" sz="2800" smtClean="0">
                <a:latin typeface="Georgia" pitchFamily="18" charset="0"/>
              </a:rPr>
              <a:t>Агрессия проявляется в высказываниях ребенка (угрозы, грубость, неприличные слова). 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</a:pPr>
            <a:r>
              <a:rPr lang="ru-RU" sz="2800" smtClean="0">
                <a:latin typeface="Georgia" pitchFamily="18" charset="0"/>
              </a:rPr>
              <a:t>Ребенок агрессивен по отношению к окружающим (дерется). 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</a:pPr>
            <a:r>
              <a:rPr lang="ru-RU" sz="2800" smtClean="0">
                <a:latin typeface="Georgia" pitchFamily="18" charset="0"/>
              </a:rPr>
              <a:t>Агрессия проявляется в играх ребенка. 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</a:pPr>
            <a:r>
              <a:rPr lang="ru-RU" sz="2800" smtClean="0">
                <a:latin typeface="Georgia" pitchFamily="18" charset="0"/>
              </a:rPr>
              <a:t>Агрессия по отношению к животным. 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642938" y="285750"/>
            <a:ext cx="8229600" cy="114300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chemeClr val="tx1"/>
                </a:solidFill>
                <a:latin typeface="Bolero script" pitchFamily="66" charset="0"/>
              </a:rPr>
              <a:t>Что делать, если ваш ребенок агрессивен в своих высказываниях: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500" y="1857375"/>
            <a:ext cx="8001000" cy="4268788"/>
          </a:xfrm>
        </p:spPr>
        <p:txBody>
          <a:bodyPr/>
          <a:lstStyle/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Объясните детям, что люди используют ругательства лишь в </a:t>
            </a:r>
            <a:r>
              <a:rPr lang="ru-RU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крайнем</a:t>
            </a:r>
            <a:r>
              <a:rPr lang="ru-RU" sz="19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случае, когда от отчаяния им уже не хватает сил и слов.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Следите сами за </a:t>
            </a:r>
            <a:r>
              <a:rPr lang="ru-RU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собственной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речью.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Если ребёнок спрашивает о значении того или иного бранного слова, постарайтесь объяснить ребёнку значение слова, чтобы ему самому </a:t>
            </a:r>
            <a:r>
              <a:rPr lang="ru-RU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не захотелось 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его употреблять.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Если ребёнок интересуется, почему люди произносят такие слова, скажите, например, что так говорят люди несдержанные и </a:t>
            </a:r>
            <a:r>
              <a:rPr lang="ru-RU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невоспитанные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когда хотят обидеть или разозлить другого человека.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Если ребёнок поймал на «нехорошем» слове вас, имеет смысл извиниться перед ним, сказать, что вам не удалось сдержаться, вы поступили плохо. Дайте ему понять, что </a:t>
            </a:r>
            <a:r>
              <a:rPr lang="ru-RU" sz="19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искренне </a:t>
            </a:r>
            <a:r>
              <a:rPr lang="ru-RU" sz="19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раскаиваетесь, и впредь, конечно, старайтесь держать себя в руках.</a:t>
            </a:r>
          </a:p>
          <a:p>
            <a:pPr eaLnBrk="1" hangingPunct="1">
              <a:buClr>
                <a:srgbClr val="FF00FF"/>
              </a:buClr>
              <a:buFont typeface="Wingdings" pitchFamily="2" charset="2"/>
              <a:buChar char="Ø"/>
              <a:defRPr/>
            </a:pPr>
            <a:endParaRPr lang="ru-RU" sz="18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500063" y="785813"/>
            <a:ext cx="7572375" cy="703262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tx1"/>
                </a:solidFill>
                <a:latin typeface="Bolero script" pitchFamily="66" charset="0"/>
              </a:rPr>
              <a:t>Причины агрессии</a:t>
            </a:r>
            <a:r>
              <a:rPr lang="ru-RU" sz="4800" dirty="0" smtClean="0">
                <a:solidFill>
                  <a:schemeClr val="tx1"/>
                </a:solidFill>
                <a:latin typeface="Bolero script" pitchFamily="66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7" name="Стрелка вправо с вырезом 6"/>
          <p:cNvSpPr/>
          <p:nvPr/>
        </p:nvSpPr>
        <p:spPr>
          <a:xfrm rot="7667303">
            <a:off x="1702594" y="1762919"/>
            <a:ext cx="1573213" cy="377825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00FF"/>
              </a:solidFill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 rot="5400000">
            <a:off x="2796382" y="2561431"/>
            <a:ext cx="3214688" cy="377825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3366575">
            <a:off x="5309395" y="1783556"/>
            <a:ext cx="1573212" cy="377825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571472" y="2714620"/>
            <a:ext cx="3571900" cy="1500198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2400" b="1" u="sng" dirty="0">
                <a:ln/>
                <a:solidFill>
                  <a:schemeClr val="tx1"/>
                </a:solidFill>
                <a:latin typeface="Georgia" pitchFamily="18" charset="0"/>
              </a:rPr>
              <a:t>Взаимоотношения со сверстниками</a:t>
            </a:r>
            <a:endParaRPr lang="ru-RU" sz="2400" b="1" u="sng" dirty="0">
              <a:ln/>
              <a:solidFill>
                <a:schemeClr val="tx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 flipH="1">
            <a:off x="4643438" y="2714620"/>
            <a:ext cx="3643338" cy="1500198"/>
          </a:xfrm>
          <a:prstGeom prst="round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buClr>
                <a:srgbClr val="CC00CC"/>
              </a:buClr>
              <a:defRPr/>
            </a:pPr>
            <a:r>
              <a:rPr lang="ru-RU" sz="2400" b="1" u="sng" dirty="0">
                <a:ln/>
                <a:solidFill>
                  <a:schemeClr val="tx1"/>
                </a:solidFill>
                <a:latin typeface="Georgia" pitchFamily="18" charset="0"/>
              </a:rPr>
              <a:t>Отношения в семье</a:t>
            </a:r>
            <a:endParaRPr lang="ru-RU" sz="2400" b="1" u="sng" dirty="0">
              <a:ln/>
              <a:solidFill>
                <a:schemeClr val="tx1"/>
              </a:solidFill>
            </a:endParaRPr>
          </a:p>
          <a:p>
            <a:pPr algn="ctr">
              <a:buClr>
                <a:srgbClr val="CC00CC"/>
              </a:buClr>
              <a:defRPr/>
            </a:pPr>
            <a:endParaRPr lang="ru-RU" sz="2400" b="1" dirty="0">
              <a:ln/>
              <a:solidFill>
                <a:schemeClr val="accent3"/>
              </a:solidFill>
              <a:latin typeface="Georgia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86050" y="4500570"/>
            <a:ext cx="3357586" cy="200026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>
              <a:defRPr/>
            </a:pPr>
            <a:endParaRPr lang="ru-RU" sz="2400" b="1" dirty="0" smtClean="0">
              <a:ln/>
              <a:solidFill>
                <a:schemeClr val="tx1"/>
              </a:solidFill>
              <a:latin typeface="Georgia" pitchFamily="18" charset="0"/>
            </a:endParaRPr>
          </a:p>
          <a:p>
            <a:pPr algn="ctr">
              <a:defRPr/>
            </a:pPr>
            <a:endParaRPr lang="ru-RU" sz="2400" b="1" dirty="0" smtClean="0">
              <a:ln/>
              <a:solidFill>
                <a:schemeClr val="tx1"/>
              </a:solidFill>
              <a:latin typeface="Georgia" pitchFamily="18" charset="0"/>
            </a:endParaRPr>
          </a:p>
          <a:p>
            <a:pPr algn="ctr">
              <a:defRPr/>
            </a:pPr>
            <a:r>
              <a:rPr lang="ru-RU" sz="2400" b="1" u="sng" dirty="0" smtClean="0">
                <a:ln/>
                <a:solidFill>
                  <a:schemeClr val="tx1"/>
                </a:solidFill>
                <a:latin typeface="Georgia" pitchFamily="18" charset="0"/>
              </a:rPr>
              <a:t>Внешние факторы:</a:t>
            </a:r>
          </a:p>
          <a:p>
            <a:pPr algn="ctr">
              <a:defRPr/>
            </a:pPr>
            <a:r>
              <a:rPr lang="ru-RU" sz="2400" b="1" dirty="0" smtClean="0">
                <a:ln/>
                <a:solidFill>
                  <a:schemeClr val="tx1"/>
                </a:solidFill>
                <a:latin typeface="Georgia" pitchFamily="18" charset="0"/>
              </a:rPr>
              <a:t>компьютерные игры, просмотр фильмов</a:t>
            </a:r>
          </a:p>
          <a:p>
            <a:pPr algn="ctr">
              <a:defRPr/>
            </a:pPr>
            <a:endParaRPr lang="ru-RU" sz="2400" b="1" dirty="0" smtClean="0">
              <a:ln/>
              <a:solidFill>
                <a:schemeClr val="tx1"/>
              </a:solidFill>
              <a:latin typeface="Georgia" pitchFamily="18" charset="0"/>
            </a:endParaRPr>
          </a:p>
          <a:p>
            <a:pPr algn="ctr">
              <a:defRPr/>
            </a:pPr>
            <a:endParaRPr lang="ru-RU" sz="2400" b="1" dirty="0">
              <a:ln/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ветофо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Светофор</Template>
  <TotalTime>91</TotalTime>
  <Words>1024</Words>
  <Application>Microsoft Office PowerPoint</Application>
  <PresentationFormat>Экран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Светофор</vt:lpstr>
      <vt:lpstr>Родительское собрание </vt:lpstr>
      <vt:lpstr>Слайд 2</vt:lpstr>
      <vt:lpstr>Агрессия «молодеет» с каждым годом</vt:lpstr>
      <vt:lpstr>Что такое агрессия ?</vt:lpstr>
      <vt:lpstr>Примерные критерии агрессивности младших школьников: </vt:lpstr>
      <vt:lpstr>Причины агрессии  </vt:lpstr>
      <vt:lpstr>Наиболее  распространенные  жалобы родителей:  </vt:lpstr>
      <vt:lpstr>Что делать, если ваш ребенок агрессивен в своих высказываниях:</vt:lpstr>
      <vt:lpstr>Причины агрессии  </vt:lpstr>
      <vt:lpstr>Рекомендации, направленные на профилактику негативного влияния телевидения на детей.</vt:lpstr>
      <vt:lpstr>Рекомендации, направленные на профилактику негативного влияния телевидения на детей.</vt:lpstr>
      <vt:lpstr>Рекомендации, направленные на профилактику негативного влияния телевидения на детей.</vt:lpstr>
      <vt:lpstr>Рекомендации, направленные на профилактику негативного влияния компьютерных игр на детей.</vt:lpstr>
      <vt:lpstr>Агрессия, направленная на окружающих людей</vt:lpstr>
      <vt:lpstr>Что делать, если ребенок даже по ничтожному поводу лезет в драку?  </vt:lpstr>
      <vt:lpstr>Выводы </vt:lpstr>
      <vt:lpstr>Слайд 17</vt:lpstr>
    </vt:vector>
  </TitlesOfParts>
  <Company>DreamLair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</dc:title>
  <dc:creator>Loner-XP</dc:creator>
  <cp:lastModifiedBy>inb4</cp:lastModifiedBy>
  <cp:revision>11</cp:revision>
  <dcterms:created xsi:type="dcterms:W3CDTF">2012-07-11T09:39:27Z</dcterms:created>
  <dcterms:modified xsi:type="dcterms:W3CDTF">2014-03-01T02:20:21Z</dcterms:modified>
</cp:coreProperties>
</file>