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75" r:id="rId3"/>
    <p:sldId id="257" r:id="rId4"/>
    <p:sldId id="258" r:id="rId5"/>
    <p:sldId id="259" r:id="rId6"/>
    <p:sldId id="260" r:id="rId7"/>
    <p:sldId id="261" r:id="rId8"/>
    <p:sldId id="262" r:id="rId9"/>
    <p:sldId id="270" r:id="rId10"/>
    <p:sldId id="272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0" d="100"/>
          <a:sy n="40" d="100"/>
        </p:scale>
        <p:origin x="3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20.03.2022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20.03.2022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20.03.2022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20.03.2022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20.03.2022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20.03.2022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  <a:alpha val="3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1857364"/>
            <a:ext cx="8501122" cy="4214842"/>
          </a:xfrm>
        </p:spPr>
        <p:txBody>
          <a:bodyPr>
            <a:normAutofit/>
          </a:bodyPr>
          <a:lstStyle/>
          <a:p>
            <a:pPr algn="ctr"/>
            <a:r>
              <a:rPr lang="ru-RU" sz="4900" dirty="0" smtClean="0"/>
              <a:t>Родительское собрание          </a:t>
            </a:r>
            <a:r>
              <a:rPr lang="ru-RU" sz="4900" smtClean="0"/>
              <a:t>в </a:t>
            </a:r>
            <a:r>
              <a:rPr lang="ru-RU" sz="4900" smtClean="0"/>
              <a:t>старшем</a:t>
            </a:r>
            <a:r>
              <a:rPr lang="ru-RU" sz="4900" smtClean="0"/>
              <a:t> </a:t>
            </a:r>
            <a:r>
              <a:rPr lang="ru-RU" sz="4900" dirty="0" smtClean="0"/>
              <a:t>классе</a:t>
            </a:r>
          </a:p>
          <a:p>
            <a:pPr algn="ctr"/>
            <a:r>
              <a:rPr lang="ru-RU" sz="4900" dirty="0" smtClean="0"/>
              <a:t>«Возрастные особенности юношеского возраста»                                                                           </a:t>
            </a:r>
            <a:endParaRPr lang="ru-RU" sz="4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ctr">
              <a:buNone/>
            </a:pPr>
            <a:r>
              <a:rPr lang="ru-RU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СПАСИБО ЗА ВНИМАНИЕ!!!</a:t>
            </a:r>
            <a:endParaRPr lang="ru-RU" sz="4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714356"/>
            <a:ext cx="8686800" cy="428628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214290"/>
            <a:ext cx="8643998" cy="6110310"/>
          </a:xfrm>
        </p:spPr>
        <p:txBody>
          <a:bodyPr>
            <a:normAutofit/>
          </a:bodyPr>
          <a:lstStyle/>
          <a:p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Юношескому возрасту соответствует период от </a:t>
            </a:r>
            <a:r>
              <a:rPr lang="ru-RU" sz="2000" b="1" u="sng" dirty="0" smtClean="0">
                <a:latin typeface="Times New Roman" pitchFamily="18" charset="0"/>
                <a:cs typeface="Times New Roman" pitchFamily="18" charset="0"/>
              </a:rPr>
              <a:t>15 до 21 года.</a:t>
            </a:r>
          </a:p>
          <a:p>
            <a:endParaRPr lang="ru-RU" sz="2000" b="1" u="sng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i="1" u="sng" dirty="0" smtClean="0">
                <a:latin typeface="Times New Roman" pitchFamily="18" charset="0"/>
                <a:cs typeface="Times New Roman" pitchFamily="18" charset="0"/>
              </a:rPr>
              <a:t>Юность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это время выбора жизненного пути, работа по выбранной специальности (поиск ее), учеба в вузе, создание семьи, для юношей – служба в армии. В юности происходит овладение профессией, появляется возможность создания своей семьи, выбор стиля и своего места в жизни.</a:t>
            </a:r>
            <a:r>
              <a:rPr lang="ru-RU" i="1" dirty="0" smtClean="0"/>
              <a:t> </a:t>
            </a:r>
          </a:p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Центральными личностными новообразованиями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юношеском возрасте являются: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формирование мировоззрения;</a:t>
            </a:r>
          </a:p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самостоятельности суждений; </a:t>
            </a:r>
          </a:p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повышение требования к моральному облику человека; формирование самооценки;</a:t>
            </a:r>
          </a:p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стремление к самовоспитанию.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>
          <a:xfrm>
            <a:off x="142844" y="214290"/>
            <a:ext cx="8143932" cy="6143668"/>
          </a:xfrm>
        </p:spPr>
        <p:txBody>
          <a:bodyPr>
            <a:normAutofit fontScale="25000" lnSpcReduction="20000"/>
          </a:bodyPr>
          <a:lstStyle/>
          <a:p>
            <a:endParaRPr lang="ru-RU" b="1" dirty="0" smtClean="0"/>
          </a:p>
          <a:p>
            <a:r>
              <a:rPr lang="ru-RU" sz="7400" b="1" dirty="0" smtClean="0">
                <a:latin typeface="Times New Roman" pitchFamily="18" charset="0"/>
                <a:cs typeface="Times New Roman" pitchFamily="18" charset="0"/>
              </a:rPr>
              <a:t>Вариант 1.</a:t>
            </a:r>
            <a:r>
              <a:rPr lang="ru-RU" sz="7400" dirty="0" smtClean="0">
                <a:latin typeface="Times New Roman" pitchFamily="18" charset="0"/>
                <a:cs typeface="Times New Roman" pitchFamily="18" charset="0"/>
              </a:rPr>
              <a:t> Между родителями и детьми, которые достигли юношеского возраста  не складываются нормальные взаимоотношения. Часто возникают конфликты и споры из-за того, что дети, по мнению родителей, занимаются совсем не тем, чем им следовало бы заниматься перед окончанием школы.</a:t>
            </a:r>
          </a:p>
          <a:p>
            <a:endParaRPr lang="ru-RU" sz="7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7400" b="1" dirty="0" smtClean="0">
                <a:latin typeface="Times New Roman" pitchFamily="18" charset="0"/>
                <a:cs typeface="Times New Roman" pitchFamily="18" charset="0"/>
              </a:rPr>
              <a:t>Вариант 2.</a:t>
            </a:r>
            <a:r>
              <a:rPr lang="ru-RU" sz="7400" dirty="0" smtClean="0">
                <a:latin typeface="Times New Roman" pitchFamily="18" charset="0"/>
                <a:cs typeface="Times New Roman" pitchFamily="18" charset="0"/>
              </a:rPr>
              <a:t> Родители старшеклассников не вполне довольны тем, что их дети дружат со сверстниками, которые по тем или иным причинам не устраивают родителей.</a:t>
            </a:r>
          </a:p>
          <a:p>
            <a:endParaRPr lang="ru-RU" sz="7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7400" b="1" dirty="0" smtClean="0">
                <a:latin typeface="Times New Roman" pitchFamily="18" charset="0"/>
                <a:cs typeface="Times New Roman" pitchFamily="18" charset="0"/>
              </a:rPr>
              <a:t>Вариант 3.</a:t>
            </a:r>
            <a:r>
              <a:rPr lang="ru-RU" sz="7400" dirty="0" smtClean="0">
                <a:latin typeface="Times New Roman" pitchFamily="18" charset="0"/>
                <a:cs typeface="Times New Roman" pitchFamily="18" charset="0"/>
              </a:rPr>
              <a:t> Родители не довольны тем, как их дети выбирают себе будущую профессию. Выбор детей не вполне устраивает родителей.</a:t>
            </a:r>
          </a:p>
          <a:p>
            <a:endParaRPr lang="ru-RU" sz="7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7400" b="1" dirty="0" smtClean="0">
                <a:latin typeface="Times New Roman" pitchFamily="18" charset="0"/>
                <a:cs typeface="Times New Roman" pitchFamily="18" charset="0"/>
              </a:rPr>
              <a:t>Вариант 4.</a:t>
            </a:r>
            <a:r>
              <a:rPr lang="ru-RU" sz="7400" dirty="0" smtClean="0">
                <a:latin typeface="Times New Roman" pitchFamily="18" charset="0"/>
                <a:cs typeface="Times New Roman" pitchFamily="18" charset="0"/>
              </a:rPr>
              <a:t> Между матерью, которая разведена с отцом, и ребенком старшего школьного возраста возникают конфликты из-за того, что в семье появился чужой человек и между ним и матерью складываются близкие отношения.</a:t>
            </a:r>
          </a:p>
          <a:p>
            <a:pPr>
              <a:buNone/>
            </a:pPr>
            <a:endParaRPr lang="ru-RU" sz="7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7400" b="1" dirty="0" smtClean="0">
                <a:latin typeface="Times New Roman" pitchFamily="18" charset="0"/>
                <a:cs typeface="Times New Roman" pitchFamily="18" charset="0"/>
              </a:rPr>
              <a:t>Вариант 5.</a:t>
            </a:r>
            <a:r>
              <a:rPr lang="ru-RU" sz="7400" dirty="0" smtClean="0">
                <a:latin typeface="Times New Roman" pitchFamily="18" charset="0"/>
                <a:cs typeface="Times New Roman" pitchFamily="18" charset="0"/>
              </a:rPr>
              <a:t> Между детьми от разных родителей, которые вынуждены жить вместе в одной семье, не складываются нормальные взаимоотношения.</a:t>
            </a:r>
          </a:p>
          <a:p>
            <a:pPr algn="ctr">
              <a:buNone/>
            </a:pPr>
            <a:r>
              <a:rPr lang="ru-RU" sz="2900" dirty="0" smtClean="0"/>
              <a:t> </a:t>
            </a:r>
            <a:endParaRPr lang="ru-RU" sz="29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4000504"/>
            <a:ext cx="8229600" cy="2357454"/>
          </a:xfrm>
        </p:spPr>
        <p:txBody>
          <a:bodyPr>
            <a:normAutofit/>
          </a:bodyPr>
          <a:lstStyle/>
          <a:p>
            <a:pPr algn="ctr"/>
            <a:endParaRPr lang="ru-RU" sz="4000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>
          <a:xfrm>
            <a:off x="457200" y="214290"/>
            <a:ext cx="8229600" cy="6110310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dirty="0" smtClean="0"/>
              <a:t>   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1 Вариант</a:t>
            </a:r>
            <a:r>
              <a:rPr lang="ru-RU" dirty="0" smtClean="0"/>
              <a:t>.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Возможные причины проблем: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Во-первых, интересы и взгляды на будущее самих старшеклассников не совпадают с интересами и взглядами родителей.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Во-вторых,  родителей не устраивает круг общения их детей. А дети вполне довольны своими друзьями и не собираются их менять. 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В-третьих, причиной плохих взаимоотношений между родителями и уже взрослыми детьми может стать давний конфликт, возникший между ними еще в подростковом возрасте и до настоящего времени до конца не преодоленный. 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В-четвертых, родителей может не вполне устраивать то, как их взрослые дети относятся к учению, к своим обязанностям, к самим себе, к других людям. 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just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2714644"/>
          </a:xfrm>
        </p:spPr>
        <p:txBody>
          <a:bodyPr>
            <a:normAutofit/>
          </a:bodyPr>
          <a:lstStyle/>
          <a:p>
            <a:pPr algn="ctr"/>
            <a:endParaRPr lang="ru-RU" sz="3200" b="1" i="1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>
          <a:xfrm>
            <a:off x="457200" y="0"/>
            <a:ext cx="8229600" cy="5357826"/>
          </a:xfrm>
        </p:spPr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ru-RU" dirty="0" smtClean="0"/>
              <a:t>         </a:t>
            </a:r>
          </a:p>
          <a:p>
            <a:pPr algn="just">
              <a:buNone/>
            </a:pPr>
            <a:r>
              <a:rPr lang="ru-RU" dirty="0" smtClean="0"/>
              <a:t>      </a:t>
            </a:r>
            <a:r>
              <a:rPr lang="ru-RU" sz="3300" b="1" i="1" u="sng" dirty="0" smtClean="0">
                <a:latin typeface="Times New Roman" pitchFamily="18" charset="0"/>
                <a:cs typeface="Times New Roman" pitchFamily="18" charset="0"/>
              </a:rPr>
              <a:t>Совет родителям</a:t>
            </a:r>
            <a:r>
              <a:rPr lang="ru-RU" sz="3300" b="1" i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buNone/>
            </a:pPr>
            <a:endParaRPr lang="ru-RU" sz="33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● Со старшеклассниками желательно всегда разговаривать как со взрослыми людьми, даже тогда, когда они не все сразу и не все правильно понимают.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●  С уважением относиться к мыслям, суждениям, позиции своего ребенка.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● Помочь разобраться с самооценкой, проанализировать те дела, которые Вашему ребенку удаются. Найти не менее 10 положительных качеств, которые у него получаются хорошо. И ежедневно, мимоходом, в беседе упоминать об этих качествах при ребенке. Так у него появится желание быть и дальше успешным в этих областях.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●  Не спешите резко критиковать за «неправильные» мысли или поступки. Убедите его, а в первую очередь самих себя, что он может исправиться, разберите с ним возможные варианты действий по исправлению ошибок, дайте шанс показать себя с лучшей стороны.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●  Понимать и принимать вопросы личной жизни юношей и помогать их решать.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● Самосовершенствуясь, быть примером в социальной и трудовой активности.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10334"/>
          </a:xfrm>
        </p:spPr>
        <p:txBody>
          <a:bodyPr>
            <a:normAutofit fontScale="90000"/>
          </a:bodyPr>
          <a:lstStyle/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785794"/>
            <a:ext cx="8229600" cy="5538806"/>
          </a:xfrm>
        </p:spPr>
        <p:txBody>
          <a:bodyPr>
            <a:normAutofit fontScale="92500"/>
          </a:bodyPr>
          <a:lstStyle/>
          <a:p>
            <a:pPr marL="514350" indent="-514350">
              <a:buNone/>
            </a:pPr>
            <a:r>
              <a:rPr lang="ru-RU" dirty="0" smtClean="0"/>
              <a:t>      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2 Вариант</a:t>
            </a:r>
            <a:r>
              <a:rPr lang="ru-RU" dirty="0" smtClean="0"/>
              <a:t>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Родители старшеклассников не довольны тем, что их дети дружат со сверстниками, которые не устраивают родителей.</a:t>
            </a:r>
          </a:p>
          <a:p>
            <a:pPr marL="514350" indent="-51435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2600" b="1" i="1" u="sng" dirty="0" smtClean="0">
                <a:latin typeface="Times New Roman" pitchFamily="18" charset="0"/>
                <a:cs typeface="Times New Roman" pitchFamily="18" charset="0"/>
              </a:rPr>
              <a:t>Совет родителям</a:t>
            </a:r>
            <a:r>
              <a:rPr lang="ru-RU" sz="2600" b="1" i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514350">
              <a:buNone/>
            </a:pPr>
            <a:r>
              <a:rPr lang="ru-RU" dirty="0" smtClean="0"/>
              <a:t>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Для решения этого вопроса не подходят методы принуждения. Сразу и полностью убедить старшеклассника в том, что с кем-то не стоит дружить, как правило, не удается. Это связано с тем, что в итоге переубеждения человека возникает своего рода неопределенность и морально-психологическая дилемма. С одной стороны, родители вроде бы правы; с другой стороны, у старшеклассников есть определенные моральные обязательства перед теми, с кем они дружили.</a:t>
            </a:r>
          </a:p>
          <a:p>
            <a:pPr marL="514350" indent="-51435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НУЖНО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предупредить своего взрослого ребенка о возможных отрицательных последствиях его общения с тем или иным человеком. </a:t>
            </a:r>
          </a:p>
          <a:p>
            <a:pPr marL="514350" indent="-514350">
              <a:buNone/>
            </a:pPr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>
          <a:xfrm>
            <a:off x="457200" y="357166"/>
            <a:ext cx="8229600" cy="5967434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3 Вариант</a:t>
            </a:r>
            <a:r>
              <a:rPr lang="ru-RU" dirty="0" smtClean="0"/>
              <a:t>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Родители не довольны тем, как их дети выбирают себе будущую профессию. Выбор детей не устраивает родителей.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Совет родителям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Во-первых, попытаться понять, почему ребенок принял именно такое решение, а не то, которое предлагают родители.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Во-вторых, постараться отыскать такие веские аргументы в пользу защищаемой профессии, которые соответствовали бы потребностям и интересам ребенка. Ошибка, которую в решении этого вопроса часто совершают многие родители, состоит в том, что они разговаривают со старшеклассниками так, как будто родители безусловно и во всем правы, а дети во всем без исключения ошибаются. Эта позиция неверна в принципе: не может один человек быть во всем без исключения правым, а другой всегда ошибаться.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Родительские аргументы должны быть так же мотивированы, как и аргументы детей. Тогда они лучше смогут понять вашу правоту.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357214"/>
            <a:ext cx="8229600" cy="214314"/>
          </a:xfrm>
        </p:spPr>
        <p:txBody>
          <a:bodyPr>
            <a:normAutofit fontScale="90000"/>
          </a:bodyPr>
          <a:lstStyle/>
          <a:p>
            <a:pPr algn="ctr"/>
            <a:endParaRPr lang="ru-RU" sz="6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14290"/>
            <a:ext cx="7467600" cy="6259662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b="1" dirty="0" smtClean="0"/>
              <a:t>4 Вариант</a:t>
            </a:r>
            <a:r>
              <a:rPr lang="ru-RU" dirty="0" smtClean="0"/>
              <a:t>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Между матерью, которая разведена с отцом, и ребенком возникают конфликты из-за того, что в семье появился чужой человек и между ним и матерью складываются близкие отношения.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Совет родителям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 smtClean="0"/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Во-первых, каждому члену семьи необходимо постараться учесть интересы и потребности других членов семьи, особенно тех, в отношениях с которыми проявляется данный конфликт.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Во-вторых, очень важно постараться понять и, по возможности, принять как факт, с которым необходимо считаться, индивидуальные особенности других членов семьи. К ним необходимо будет как-то приспособиться, не пытаясь что-либо в них изменить, по крайней мере, в первые годы совместной жизни.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В-третьих, важно, чтобы конфликтные ситуации впредь не возникали или как можно быстрее разрешались. Для этого, собравшись вместе, всем членам семьи необходимо договориться о соблюдении минимума обязательных правил взаимного поведения. Эти правила, в частности, могут быть такими: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 Прежде чем оценивать поведение другого человека, тем более – его осуждать, необходимо постараться его понять.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 Никогда и ни при каких обстоятельствах не оскорблять друг друга.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 Везде, где это возможно, идти друг другу навстречу, искать компромисс.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 Если компромисс невозможен, то рассудительно и спокойно объяснить другому свою позицию и далее придерживаться ее.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 Находясь в состоянии раздражения, не пытаться выяснять друг с другом взаимоотношения.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214338"/>
            <a:ext cx="7467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>
          <a:xfrm>
            <a:off x="457200" y="214290"/>
            <a:ext cx="7467600" cy="6259662"/>
          </a:xfrm>
        </p:spPr>
        <p:txBody>
          <a:bodyPr/>
          <a:lstStyle/>
          <a:p>
            <a:endParaRPr lang="ru-RU" u="sng" dirty="0" smtClean="0"/>
          </a:p>
          <a:p>
            <a:r>
              <a:rPr lang="ru-RU" b="1" u="sng" dirty="0" smtClean="0"/>
              <a:t>5 вариант</a:t>
            </a:r>
            <a:r>
              <a:rPr lang="ru-RU" dirty="0" smtClean="0"/>
              <a:t>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Между детьми от разных родителей, которые вынуждены жить вместе в одной семье, не складываются нормальные взаимоотношения.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i="1" u="sng" dirty="0" smtClean="0">
                <a:latin typeface="Times New Roman" pitchFamily="18" charset="0"/>
                <a:cs typeface="Times New Roman" pitchFamily="18" charset="0"/>
              </a:rPr>
              <a:t>Совет родителям</a:t>
            </a:r>
            <a:r>
              <a:rPr lang="ru-RU" dirty="0" smtClean="0"/>
              <a:t>: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Здесь главное состоит в том, чтобы между самими родителями было достигнуто согласие и никому из детей в семье не отдавалось предпочтение перед другими детьми. 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517</TotalTime>
  <Words>874</Words>
  <Application>Microsoft Office PowerPoint</Application>
  <PresentationFormat>Экран (4:3)</PresentationFormat>
  <Paragraphs>63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Century Schoolbook</vt:lpstr>
      <vt:lpstr>Times New Roman</vt:lpstr>
      <vt:lpstr>Wingdings</vt:lpstr>
      <vt:lpstr>Wingdings 2</vt:lpstr>
      <vt:lpstr>Эркер</vt:lpstr>
      <vt:lpstr>Презентация PowerPoint</vt:lpstr>
      <vt:lpstr>     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</dc:creator>
  <cp:lastModifiedBy>Пользователь</cp:lastModifiedBy>
  <cp:revision>74</cp:revision>
  <dcterms:created xsi:type="dcterms:W3CDTF">2014-04-06T15:17:30Z</dcterms:created>
  <dcterms:modified xsi:type="dcterms:W3CDTF">2022-03-20T06:08:09Z</dcterms:modified>
</cp:coreProperties>
</file>