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6"/>
  </p:notesMasterIdLst>
  <p:sldIdLst>
    <p:sldId id="257" r:id="rId3"/>
    <p:sldId id="259" r:id="rId4"/>
    <p:sldId id="260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C3FA53-4204-48AB-A781-F68CEE39F0FC}" type="datetimeFigureOut">
              <a:rPr lang="ru-RU" smtClean="0"/>
              <a:t>10.12.2020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2995B8-59C8-4080-98F4-767292F61E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2044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2995B8-59C8-4080-98F4-767292F61E0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792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5633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633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2E540-0AD7-4295-B528-1D4E8E38195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1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FF631-3682-4B23-8986-B0A87F715BA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509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B1EDD1-EEF6-4411-9F2E-76C7C7F48A6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40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3871C-B798-452F-9057-CA4E90FC601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60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31ED7-05EA-4B30-90E0-3B646B2E908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925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D5BA3-17FE-412F-9B98-19AD53F189D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20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77724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4400" y="3941763"/>
            <a:ext cx="77724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2F347-447C-4A07-8658-9B143D229A5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322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56331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56332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9083A-EBB5-4B8A-97D2-1644C7AE7FB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41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4B974-4F66-42F3-9A87-568CAB8FE37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25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99B49-D412-4B7E-AF6C-7A41FE57CAC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3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215F0D-7BD8-434C-A61A-781938E71D2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8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BE370-B5DD-4CBD-BFC2-B5170E6D6B5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24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88FBB-941D-488C-AF89-816A9FEABE0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3582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B494C-FE27-4514-A44C-EFD9304F61E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4749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4F660-0BC7-4433-AC72-83BE38DCBD2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8170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42171-18ED-4DED-9FD8-4B9DCC97E65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6883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DBFAF8-62F6-40C0-8252-8B8146F3B32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34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F6A07-B4D6-4E47-8A50-86B7AD9DFD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82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2F1B5-8048-4549-9FE0-97EDE5C0486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9507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38100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914400" y="3941763"/>
            <a:ext cx="38100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21F63-12D2-4754-908D-ED3B0726397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506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157F1B-5D7E-47AF-9CD1-8DE6ECF1887E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584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869D02-B866-4139-A3BC-196573CDAC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36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C52ED-ADEE-4443-BE50-2497893C67B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6800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77724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914400" y="3941763"/>
            <a:ext cx="77724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7CBEC-ACAC-4422-B59A-26F5F7D5E26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98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F7C6D-4165-4A18-8FD6-AA009B6AB4B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995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619E1-A18E-4316-A068-821630378F2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420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CDDBF-9994-4F38-99C6-62E51F1EDA5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58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105F8-78D9-44F6-A7B3-24B21CDED8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671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DB51E-E92E-4ADD-9DAC-33AD80182DA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032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64D1F-8C6D-45B8-A16F-45635739332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15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53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53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59BD92-F76D-450D-A20F-81B89E508ED7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95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altLang="ru-RU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altLang="ru-RU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553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53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53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3C2B37-00F1-4AB4-80AC-075FD90204B3}" type="slidenum">
              <a:rPr lang="ru-RU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344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11188" y="2060575"/>
            <a:ext cx="4897437" cy="3657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3600" b="1" i="1" smtClean="0">
                <a:solidFill>
                  <a:srgbClr val="7EBE9C"/>
                </a:solidFill>
              </a:rPr>
              <a:t>    </a:t>
            </a:r>
          </a:p>
        </p:txBody>
      </p:sp>
      <p:pic>
        <p:nvPicPr>
          <p:cNvPr id="3075" name="Picture 5" descr="77864109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588" y="1484313"/>
            <a:ext cx="4305301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6"/>
          <p:cNvSpPr>
            <a:spLocks noChangeArrowheads="1"/>
          </p:cNvSpPr>
          <p:nvPr/>
        </p:nvSpPr>
        <p:spPr bwMode="auto">
          <a:xfrm>
            <a:off x="2124075" y="404813"/>
            <a:ext cx="6480175" cy="524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4400" b="1" i="1" dirty="0">
              <a:solidFill>
                <a:srgbClr val="990033"/>
              </a:solidFill>
              <a:cs typeface="Arial" charset="0"/>
            </a:endParaRPr>
          </a:p>
          <a:p>
            <a:pPr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400" b="1" i="1" dirty="0">
                <a:solidFill>
                  <a:srgbClr val="1D1D95"/>
                </a:solidFill>
                <a:cs typeface="Arial" charset="0"/>
              </a:rPr>
              <a:t>Школьный буллинг,</a:t>
            </a:r>
            <a:r>
              <a:rPr lang="ru-RU" altLang="ru-RU" sz="4400" b="1" i="1" dirty="0">
                <a:solidFill>
                  <a:srgbClr val="10D610"/>
                </a:solidFill>
                <a:cs typeface="Arial" charset="0"/>
              </a:rPr>
              <a:t> </a:t>
            </a:r>
          </a:p>
          <a:p>
            <a:pPr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4400" b="1" i="1" dirty="0">
              <a:solidFill>
                <a:srgbClr val="10D610"/>
              </a:solidFill>
              <a:cs typeface="Arial" charset="0"/>
            </a:endParaRPr>
          </a:p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400" b="1" i="1" dirty="0">
                <a:solidFill>
                  <a:srgbClr val="10D610"/>
                </a:solidFill>
                <a:cs typeface="Arial" charset="0"/>
              </a:rPr>
              <a:t>или </a:t>
            </a:r>
          </a:p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4400" b="1" i="1" dirty="0">
              <a:solidFill>
                <a:srgbClr val="10D610"/>
              </a:solidFill>
              <a:cs typeface="Arial" charset="0"/>
            </a:endParaRPr>
          </a:p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400" b="1" i="1" dirty="0">
                <a:solidFill>
                  <a:srgbClr val="1D1D95"/>
                </a:solidFill>
                <a:cs typeface="Arial" charset="0"/>
              </a:rPr>
              <a:t>Давайте </a:t>
            </a:r>
          </a:p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4400" b="1" i="1" dirty="0">
              <a:solidFill>
                <a:srgbClr val="1D1D95"/>
              </a:solidFill>
              <a:cs typeface="Arial" charset="0"/>
            </a:endParaRPr>
          </a:p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4400" b="1" i="1" dirty="0">
                <a:solidFill>
                  <a:srgbClr val="1D1D95"/>
                </a:solidFill>
                <a:cs typeface="Arial" charset="0"/>
              </a:rPr>
              <a:t>жить</a:t>
            </a:r>
            <a:br>
              <a:rPr lang="ru-RU" altLang="ru-RU" sz="4400" b="1" i="1" dirty="0">
                <a:solidFill>
                  <a:srgbClr val="1D1D95"/>
                </a:solidFill>
                <a:cs typeface="Arial" charset="0"/>
              </a:rPr>
            </a:br>
            <a:r>
              <a:rPr lang="ru-RU" altLang="ru-RU" sz="4400" b="1" i="1" dirty="0">
                <a:solidFill>
                  <a:srgbClr val="1D1D95"/>
                </a:solidFill>
                <a:cs typeface="Arial" charset="0"/>
              </a:rPr>
              <a:t/>
            </a:r>
            <a:br>
              <a:rPr lang="ru-RU" altLang="ru-RU" sz="4400" b="1" i="1" dirty="0">
                <a:solidFill>
                  <a:srgbClr val="1D1D95"/>
                </a:solidFill>
                <a:cs typeface="Arial" charset="0"/>
              </a:rPr>
            </a:br>
            <a:r>
              <a:rPr lang="ru-RU" altLang="ru-RU" sz="4400" b="1" i="1" dirty="0">
                <a:solidFill>
                  <a:srgbClr val="1D1D95"/>
                </a:solidFill>
                <a:cs typeface="Arial" charset="0"/>
              </a:rPr>
              <a:t> дружно!</a:t>
            </a:r>
          </a:p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4400" b="1" i="1" dirty="0">
              <a:solidFill>
                <a:srgbClr val="1D1D95"/>
              </a:solidFill>
              <a:cs typeface="Arial" charset="0"/>
            </a:endParaRPr>
          </a:p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4400" b="1" i="1" dirty="0">
              <a:solidFill>
                <a:srgbClr val="1D1D95"/>
              </a:solidFill>
              <a:cs typeface="Arial" charset="0"/>
            </a:endParaRPr>
          </a:p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b="1" i="1" dirty="0">
              <a:solidFill>
                <a:srgbClr val="1D1D95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332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/>
              <a:t>План беседы с детьми должен содержать такие ключевые моменты: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8640960" cy="4530725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b="1" dirty="0">
                <a:latin typeface="+mj-lt"/>
                <a:ea typeface="Calibri"/>
                <a:cs typeface="Times New Roman"/>
              </a:rPr>
              <a:t>Прямота</a:t>
            </a:r>
            <a:r>
              <a:rPr lang="ru-RU" sz="2000" dirty="0">
                <a:latin typeface="+mj-lt"/>
                <a:ea typeface="Calibri"/>
                <a:cs typeface="Times New Roman"/>
              </a:rPr>
              <a:t>. Называем проблему своим именем — это травля, гнобление. Объясните, что травля — это проблема класса, а не конкретного человека.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b="1" dirty="0">
                <a:latin typeface="+mj-lt"/>
                <a:ea typeface="Calibri"/>
                <a:cs typeface="Times New Roman"/>
              </a:rPr>
              <a:t>Смена ролей</a:t>
            </a:r>
            <a:r>
              <a:rPr lang="ru-RU" sz="2000" dirty="0">
                <a:latin typeface="+mj-lt"/>
                <a:ea typeface="Calibri"/>
                <a:cs typeface="Times New Roman"/>
              </a:rPr>
              <a:t>. Приведите пример таким образом, чтобы каждый почувствовал себя на месте жертвы. «Представь себе, что ты заходишь в класс, здороваешься, а от тебя все отворачиваются, что ты почувствуешь?» Объясните, что люди разные, и у каждого человека имеются особенности, которые могут раздражать других.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b="1" dirty="0">
                <a:latin typeface="+mj-lt"/>
                <a:ea typeface="Calibri"/>
                <a:cs typeface="Times New Roman"/>
              </a:rPr>
              <a:t>Введение новых правил поведения и ответственность</a:t>
            </a:r>
            <a:r>
              <a:rPr lang="ru-RU" sz="2000" dirty="0">
                <a:latin typeface="+mj-lt"/>
                <a:ea typeface="Calibri"/>
                <a:cs typeface="Times New Roman"/>
              </a:rPr>
              <a:t>. Изменения  могут коснуться досуга в свободное школьное или внешкольное время.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000" b="1" dirty="0">
                <a:latin typeface="+mj-lt"/>
                <a:ea typeface="Calibri"/>
                <a:cs typeface="Times New Roman"/>
              </a:rPr>
              <a:t>Помощь специалиста</a:t>
            </a:r>
            <a:r>
              <a:rPr lang="ru-RU" sz="2000" dirty="0">
                <a:latin typeface="+mj-lt"/>
                <a:ea typeface="Calibri"/>
                <a:cs typeface="Times New Roman"/>
              </a:rPr>
              <a:t>. Пригласите психолога, чтобы провел специальные психологические игры, дающие возможность почувствовать себя на месте жертвы и осознать недопустимость буллинга.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20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b="1" dirty="0"/>
              <a:t>Советы родителям для оказания помощи ребенку при буллинге в </a:t>
            </a:r>
            <a:r>
              <a:rPr lang="ru-RU" sz="3200" b="1" dirty="0" smtClean="0"/>
              <a:t>школе: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544888" cy="4925144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>
                <a:latin typeface="+mj-lt"/>
                <a:ea typeface="Calibri"/>
                <a:cs typeface="Times New Roman"/>
              </a:rPr>
              <a:t>Общение</a:t>
            </a:r>
            <a:r>
              <a:rPr lang="ru-RU" sz="1600" dirty="0">
                <a:latin typeface="+mj-lt"/>
                <a:ea typeface="Calibri"/>
                <a:cs typeface="Times New Roman"/>
              </a:rPr>
              <a:t>. Прежде всего, нужно объяснить ребенку, что он не виноват в том, что с ним происходит. Назвать явление тем, чем оно является — травлей. И пообещать помочь справиться. Поможет условие: или разговор с учителем, или другая школа.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>
                <a:latin typeface="+mj-lt"/>
                <a:ea typeface="Calibri"/>
                <a:cs typeface="Times New Roman"/>
              </a:rPr>
              <a:t>Поддержка</a:t>
            </a:r>
            <a:r>
              <a:rPr lang="ru-RU" sz="1600" dirty="0">
                <a:latin typeface="+mj-lt"/>
                <a:ea typeface="Calibri"/>
                <a:cs typeface="Times New Roman"/>
              </a:rPr>
              <a:t>. Важно выслушать жалобы и эмоционально посочувствовать ребенку. Надо не анализировать и не оценивать его рассказы, а просто быть на его стороне. 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>
                <a:latin typeface="+mj-lt"/>
                <a:ea typeface="Calibri"/>
                <a:cs typeface="Times New Roman"/>
              </a:rPr>
              <a:t>Разговор в школе</a:t>
            </a:r>
            <a:r>
              <a:rPr lang="ru-RU" sz="1600" dirty="0">
                <a:latin typeface="+mj-lt"/>
                <a:ea typeface="Calibri"/>
                <a:cs typeface="Times New Roman"/>
              </a:rPr>
              <a:t>. Чтобы прекратить буллинг в школе и насилие, при разговоре с педагогами называйте вещи своими именами и требуйте этого от них</a:t>
            </a:r>
            <a:r>
              <a:rPr lang="ru-RU" dirty="0">
                <a:latin typeface="+mj-lt"/>
                <a:ea typeface="Calibri"/>
                <a:cs typeface="Times New Roman"/>
              </a:rPr>
              <a:t>. </a:t>
            </a:r>
          </a:p>
          <a:p>
            <a:endParaRPr lang="ru-RU" dirty="0"/>
          </a:p>
        </p:txBody>
      </p:sp>
      <p:pic>
        <p:nvPicPr>
          <p:cNvPr id="6" name="Объект 5" descr="Общение родителей с детьми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33478"/>
            <a:ext cx="4087688" cy="44638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677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Профилактика буллинга в школе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Calibri"/>
                <a:ea typeface="Calibri"/>
                <a:cs typeface="Times New Roman"/>
              </a:rPr>
              <a:t> </a:t>
            </a:r>
            <a:r>
              <a:rPr lang="ru-RU" b="1" i="1" dirty="0">
                <a:latin typeface="+mj-lt"/>
                <a:ea typeface="Calibri"/>
                <a:cs typeface="Times New Roman"/>
              </a:rPr>
              <a:t>Предотвратить насилие проще, чем подавить его</a:t>
            </a:r>
            <a:r>
              <a:rPr lang="ru-RU" b="1" i="1" dirty="0" smtClean="0">
                <a:latin typeface="+mj-lt"/>
                <a:ea typeface="Calibri"/>
                <a:cs typeface="Times New Roman"/>
              </a:rPr>
              <a:t>.</a:t>
            </a:r>
            <a:r>
              <a:rPr lang="ru-RU" i="1" dirty="0" smtClean="0">
                <a:latin typeface="+mj-lt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1800" b="1" i="1" dirty="0" smtClean="0">
                <a:solidFill>
                  <a:srgbClr val="000000"/>
                </a:solidFill>
                <a:latin typeface="+mj-lt"/>
              </a:rPr>
              <a:t>«</a:t>
            </a:r>
            <a:r>
              <a:rPr lang="ru-RU" altLang="ru-RU" sz="1800" b="1" i="1" dirty="0">
                <a:solidFill>
                  <a:srgbClr val="000000"/>
                </a:solidFill>
                <a:latin typeface="+mj-lt"/>
              </a:rPr>
              <a:t>НИКОГДА НЕ СОМНЕВАЙТЕСЬ, ЧТО НЕБОЛЬШОЙ ГРУППЕ ЧУТКИХ И ПРЕДАННЫХ СВОЕМУ ДЕЛУ ЛЮДЕЙ ПО СИЛАМ ИЗМЕНИТЬ МИР»</a:t>
            </a:r>
          </a:p>
          <a:p>
            <a:pPr lvl="0" algn="ctr" eaLnBrk="1" hangingPunct="1">
              <a:buClr>
                <a:srgbClr val="B2B2B2"/>
              </a:buClr>
              <a:buNone/>
            </a:pPr>
            <a:endParaRPr lang="ru-RU" altLang="ru-RU" sz="1800" b="1" i="1" dirty="0">
              <a:solidFill>
                <a:srgbClr val="000000"/>
              </a:solidFill>
              <a:latin typeface="+mj-lt"/>
            </a:endParaRPr>
          </a:p>
          <a:p>
            <a:pPr lvl="0" algn="r" eaLnBrk="1" hangingPunct="1">
              <a:buClr>
                <a:srgbClr val="B2B2B2"/>
              </a:buClr>
              <a:buNone/>
            </a:pPr>
            <a:r>
              <a:rPr lang="ru-RU" altLang="ru-RU" sz="1800" b="1" i="1" dirty="0">
                <a:solidFill>
                  <a:srgbClr val="000000"/>
                </a:solidFill>
                <a:latin typeface="+mj-lt"/>
              </a:rPr>
              <a:t>МАРГАРЕТ МИД</a:t>
            </a:r>
          </a:p>
          <a:p>
            <a:endParaRPr lang="ru-RU" dirty="0"/>
          </a:p>
        </p:txBody>
      </p:sp>
      <p:pic>
        <p:nvPicPr>
          <p:cNvPr id="5" name="Объект 4" descr="Профилактика буллинга в школе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44824"/>
            <a:ext cx="3810000" cy="46085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55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Буллинг.Насилие в школе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390872"/>
            <a:ext cx="7834064" cy="5486399"/>
          </a:xfrm>
        </p:spPr>
      </p:pic>
    </p:spTree>
    <p:extLst>
      <p:ext uri="{BB962C8B-B14F-4D97-AF65-F5344CB8AC3E}">
        <p14:creationId xmlns:p14="http://schemas.microsoft.com/office/powerpoint/2010/main" val="155316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2" descr="mishi-leopolda-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3103563"/>
            <a:ext cx="3995737" cy="3754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7272337" cy="1239838"/>
          </a:xfrm>
        </p:spPr>
        <p:txBody>
          <a:bodyPr/>
          <a:lstStyle/>
          <a:p>
            <a:pPr algn="ctr" eaLnBrk="1" hangingPunct="1"/>
            <a:r>
              <a:rPr lang="ru-RU" altLang="ru-RU" b="1" i="1" smtClean="0">
                <a:solidFill>
                  <a:schemeClr val="accent2"/>
                </a:solidFill>
              </a:rPr>
              <a:t>Буллинг</a:t>
            </a:r>
          </a:p>
        </p:txBody>
      </p:sp>
      <p:sp>
        <p:nvSpPr>
          <p:cNvPr id="4100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611188" y="2060575"/>
            <a:ext cx="5689600" cy="3657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3600" b="1" i="1" smtClean="0">
                <a:solidFill>
                  <a:srgbClr val="7EBE9C"/>
                </a:solidFill>
              </a:rPr>
              <a:t>    </a:t>
            </a:r>
            <a:r>
              <a:rPr lang="ru-RU" altLang="ru-RU" sz="2400" b="1" i="1" smtClean="0">
                <a:solidFill>
                  <a:srgbClr val="1D1D95"/>
                </a:solidFill>
              </a:rPr>
              <a:t>(bullying, от анг. bully - хулиган, драчун, задира) </a:t>
            </a:r>
          </a:p>
          <a:p>
            <a:pPr eaLnBrk="1" hangingPunct="1">
              <a:buFont typeface="Wingdings" pitchFamily="2" charset="2"/>
              <a:buNone/>
            </a:pPr>
            <a:endParaRPr lang="ru-RU" altLang="ru-RU" sz="2400" b="1" i="1" smtClean="0">
              <a:solidFill>
                <a:srgbClr val="1D1D95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altLang="ru-RU" sz="2400" b="1" i="1" smtClean="0"/>
              <a:t>     </a:t>
            </a:r>
            <a:r>
              <a:rPr lang="ru-RU" altLang="ru-RU" sz="2400" b="1" i="1" smtClean="0">
                <a:solidFill>
                  <a:schemeClr val="hlink"/>
                </a:solidFill>
              </a:rPr>
              <a:t>определяется как притеснение, дискриминация, травля</a:t>
            </a:r>
            <a:r>
              <a:rPr lang="ru-RU" altLang="ru-RU" sz="2400" smtClean="0">
                <a:solidFill>
                  <a:schemeClr val="hlin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12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8" descr="Gadkiy_yten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598863"/>
            <a:ext cx="5795962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7272337" cy="1239838"/>
          </a:xfrm>
        </p:spPr>
        <p:txBody>
          <a:bodyPr/>
          <a:lstStyle/>
          <a:p>
            <a:pPr algn="ctr" eaLnBrk="1" hangingPunct="1"/>
            <a:r>
              <a:rPr lang="ru-RU" altLang="ru-RU" b="1" dirty="0" smtClean="0">
                <a:solidFill>
                  <a:schemeClr val="accent2"/>
                </a:solidFill>
              </a:rPr>
              <a:t>Эндрю Миллер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11188" y="2060575"/>
            <a:ext cx="4897437" cy="36576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altLang="ru-RU" sz="3600" b="1" i="1" smtClean="0">
                <a:solidFill>
                  <a:srgbClr val="7EBE9C"/>
                </a:solidFill>
              </a:rPr>
              <a:t>    </a:t>
            </a: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50825" y="1412875"/>
            <a:ext cx="8604250" cy="651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chemeClr val="folHlink"/>
              </a:buClr>
              <a:buSzPct val="9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5000"/>
              <a:buFont typeface="Wingdings" pitchFamily="2" charset="2"/>
              <a:buChar char="n"/>
              <a:defRPr sz="23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400" b="1" dirty="0">
                <a:solidFill>
                  <a:srgbClr val="1D1D95"/>
                </a:solidFill>
                <a:cs typeface="Arial" charset="0"/>
              </a:rPr>
              <a:t>    определяет буллинг как длительный процесс сознательного жестокого отношения, физического и (или) психического, со стороны одного или группы детей к другому ребенку (другим детям). </a:t>
            </a:r>
          </a:p>
          <a:p>
            <a:pPr eaLnBrk="1" fontAlgn="base" hangingPunct="1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ru-RU" altLang="ru-RU" sz="2400" b="1" dirty="0">
              <a:solidFill>
                <a:srgbClr val="1D1D95"/>
              </a:solidFill>
              <a:cs typeface="Arial" charset="0"/>
            </a:endParaRPr>
          </a:p>
          <a:p>
            <a:pPr eaLnBrk="1" fontAlgn="base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i="1" dirty="0">
                <a:cs typeface="Arial" charset="0"/>
              </a:rPr>
              <a:t>Однако, говоря о школе, следует сказать, </a:t>
            </a:r>
          </a:p>
          <a:p>
            <a:pPr eaLnBrk="1" fontAlgn="base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i="1" dirty="0">
                <a:cs typeface="Arial" charset="0"/>
              </a:rPr>
              <a:t>что буллинг проявляется не только </a:t>
            </a:r>
          </a:p>
          <a:p>
            <a:pPr eaLnBrk="1" fontAlgn="base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i="1" dirty="0">
                <a:cs typeface="Arial" charset="0"/>
              </a:rPr>
              <a:t>в детских взаимоотношениях, но также </a:t>
            </a:r>
          </a:p>
          <a:p>
            <a:pPr eaLnBrk="1" fontAlgn="base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i="1" dirty="0">
                <a:cs typeface="Arial" charset="0"/>
              </a:rPr>
              <a:t>и в системе отношений </a:t>
            </a:r>
          </a:p>
          <a:p>
            <a:pPr eaLnBrk="1" fontAlgn="base" hangingPunct="1">
              <a:lnSpc>
                <a:spcPct val="1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i="1" dirty="0">
                <a:cs typeface="Arial" charset="0"/>
              </a:rPr>
              <a:t>«учитель/взрослый-ребенок». </a:t>
            </a:r>
            <a:r>
              <a:rPr lang="ru-RU" altLang="ru-RU" sz="2000" b="1" i="1" dirty="0">
                <a:solidFill>
                  <a:srgbClr val="5944F8"/>
                </a:solidFill>
                <a:cs typeface="Arial" charset="0"/>
              </a:rPr>
              <a:t/>
            </a:r>
            <a:br>
              <a:rPr lang="ru-RU" altLang="ru-RU" sz="2000" b="1" i="1" dirty="0">
                <a:solidFill>
                  <a:srgbClr val="5944F8"/>
                </a:solidFill>
                <a:cs typeface="Arial" charset="0"/>
              </a:rPr>
            </a:br>
            <a:r>
              <a:rPr lang="ru-RU" altLang="ru-RU" sz="1800" b="1" dirty="0">
                <a:solidFill>
                  <a:srgbClr val="000000"/>
                </a:solidFill>
                <a:cs typeface="Arial" charset="0"/>
              </a:rPr>
              <a:t/>
            </a:r>
            <a:br>
              <a:rPr lang="ru-RU" altLang="ru-RU" sz="1800" b="1" dirty="0">
                <a:solidFill>
                  <a:srgbClr val="000000"/>
                </a:solidFill>
                <a:cs typeface="Arial" charset="0"/>
              </a:rPr>
            </a:br>
            <a:endParaRPr lang="ru-RU" altLang="ru-RU" sz="1800" b="1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8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Особенности и виды буллинга в школе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8780" y="1988840"/>
            <a:ext cx="4332482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724400" cy="5257800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12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b="1" dirty="0">
                <a:latin typeface="+mj-lt"/>
                <a:ea typeface="Times New Roman"/>
                <a:cs typeface="Times New Roman"/>
              </a:rPr>
              <a:t>Физический</a:t>
            </a:r>
            <a:r>
              <a:rPr lang="ru-RU" sz="1400" dirty="0">
                <a:latin typeface="+mj-lt"/>
                <a:ea typeface="Times New Roman"/>
                <a:cs typeface="Times New Roman"/>
              </a:rPr>
              <a:t>. Он проявляется побоями, иногда даже намеренным членовредительством.</a:t>
            </a:r>
            <a:endParaRPr lang="ru-RU" sz="1400" dirty="0">
              <a:latin typeface="+mj-lt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2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b="1" dirty="0">
                <a:latin typeface="+mj-lt"/>
                <a:ea typeface="Times New Roman"/>
                <a:cs typeface="Times New Roman"/>
              </a:rPr>
              <a:t>Поведенческий</a:t>
            </a:r>
            <a:r>
              <a:rPr lang="ru-RU" sz="1400" dirty="0">
                <a:latin typeface="+mj-lt"/>
                <a:ea typeface="Times New Roman"/>
                <a:cs typeface="Times New Roman"/>
              </a:rPr>
              <a:t>. Это бойкот, сплетни (распространение заведомо ложных слухов, выставляющих жертву в невыгодном свете), игнорирование, изоляция в коллективе, интриги, шантаж, вымогательства, создание неприятностей (крадут личные вещи, портят дневник, тетради).</a:t>
            </a:r>
            <a:endParaRPr lang="ru-RU" sz="1400" dirty="0">
              <a:latin typeface="+mj-lt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2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b="1" dirty="0">
                <a:latin typeface="+mj-lt"/>
                <a:ea typeface="Times New Roman"/>
                <a:cs typeface="Times New Roman"/>
              </a:rPr>
              <a:t>Вербальная агрессия</a:t>
            </a:r>
            <a:r>
              <a:rPr lang="ru-RU" sz="1400" dirty="0">
                <a:latin typeface="+mj-lt"/>
                <a:ea typeface="Times New Roman"/>
                <a:cs typeface="Times New Roman"/>
              </a:rPr>
              <a:t>. Выражается в постоянных насмешках, подколах, оскорблениях, окриках и даже проклятиях.</a:t>
            </a:r>
            <a:endParaRPr lang="ru-RU" sz="1400" dirty="0">
              <a:latin typeface="+mj-lt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b="1" dirty="0">
                <a:latin typeface="+mj-lt"/>
                <a:ea typeface="Times New Roman"/>
                <a:cs typeface="Times New Roman"/>
              </a:rPr>
              <a:t>Кибербуллинг</a:t>
            </a:r>
            <a:r>
              <a:rPr lang="ru-RU" sz="1400" dirty="0">
                <a:latin typeface="+mj-lt"/>
                <a:ea typeface="Times New Roman"/>
                <a:cs typeface="Times New Roman"/>
              </a:rPr>
              <a:t>. Самое последнее, но очень популярное среди подростков. Проявляется в травле при помощи социальных сетей или посылании оскорблений на электронный адрес. Сюда входит съемка и выкладывание неприглядного видео в общий доступ.</a:t>
            </a:r>
            <a:endParaRPr lang="ru-RU" sz="1400" dirty="0">
              <a:latin typeface="+mj-lt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715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Основные причины буллинга в школе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472880" cy="5069160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1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>
                <a:latin typeface="+mj-lt"/>
                <a:ea typeface="Times New Roman"/>
                <a:cs typeface="Times New Roman"/>
              </a:rPr>
              <a:t>Семья и окружение</a:t>
            </a:r>
            <a:r>
              <a:rPr lang="ru-RU" sz="1600" dirty="0">
                <a:latin typeface="+mj-lt"/>
                <a:ea typeface="Times New Roman"/>
                <a:cs typeface="Times New Roman"/>
              </a:rPr>
              <a:t>. Пример поведения школьники берут </a:t>
            </a:r>
            <a:r>
              <a:rPr lang="ru-RU" sz="1600" dirty="0" smtClean="0">
                <a:latin typeface="+mj-lt"/>
                <a:ea typeface="Times New Roman"/>
                <a:cs typeface="Times New Roman"/>
              </a:rPr>
              <a:t>от </a:t>
            </a:r>
            <a:r>
              <a:rPr lang="ru-RU" sz="1600" dirty="0">
                <a:latin typeface="+mj-lt"/>
                <a:ea typeface="Times New Roman"/>
                <a:cs typeface="Times New Roman"/>
              </a:rPr>
              <a:t>своих родителей и общества.Бесконечные бандитские сериалы по телевидению, дворовая этика, неуважительное отношение к слабым и больным со стороны взрослых учат детей определенным способам поведения. Важную роль в формировании личности играют и компьютерные игры, в которых ребенок может безнаказанно убивать и бить.</a:t>
            </a:r>
            <a:endParaRPr lang="ru-RU" sz="1600" dirty="0">
              <a:latin typeface="+mj-lt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2198686"/>
            <a:ext cx="4039507" cy="4110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681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Психологический портрет участников буллинга в школе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>
                <a:latin typeface="Times New Roman"/>
                <a:ea typeface="Times New Roman"/>
              </a:rPr>
              <a:t>Принимают активное участие в буллинге всегда три группы детей</a:t>
            </a:r>
            <a:r>
              <a:rPr lang="ru-RU" b="1" dirty="0" smtClean="0">
                <a:latin typeface="Times New Roman"/>
                <a:ea typeface="Times New Roman"/>
              </a:rPr>
              <a:t>:</a:t>
            </a:r>
          </a:p>
          <a:p>
            <a:r>
              <a:rPr lang="ru-RU" b="1" dirty="0" smtClean="0">
                <a:latin typeface="Times New Roman"/>
                <a:ea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</a:rPr>
              <a:t>жертва</a:t>
            </a:r>
            <a:r>
              <a:rPr lang="ru-RU" b="1" dirty="0" smtClean="0">
                <a:latin typeface="Times New Roman"/>
                <a:ea typeface="Times New Roman"/>
              </a:rPr>
              <a:t>,</a:t>
            </a:r>
          </a:p>
          <a:p>
            <a:r>
              <a:rPr lang="ru-RU" b="1" dirty="0" smtClean="0">
                <a:latin typeface="Times New Roman"/>
                <a:ea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</a:rPr>
              <a:t>агрессор </a:t>
            </a:r>
            <a:endParaRPr lang="ru-RU" b="1" dirty="0" smtClean="0">
              <a:latin typeface="Times New Roman"/>
              <a:ea typeface="Times New Roman"/>
            </a:endParaRPr>
          </a:p>
          <a:p>
            <a:r>
              <a:rPr lang="ru-RU" b="1" dirty="0" smtClean="0">
                <a:latin typeface="Times New Roman"/>
                <a:ea typeface="Times New Roman"/>
              </a:rPr>
              <a:t>и наблюдатели.</a:t>
            </a:r>
            <a:endParaRPr lang="ru-RU" b="1" dirty="0"/>
          </a:p>
        </p:txBody>
      </p:sp>
      <p:pic>
        <p:nvPicPr>
          <p:cNvPr id="5" name="Объект 4" descr="Жертва буллинга"/>
          <p:cNvPicPr>
            <a:picLocks noGrp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48132"/>
            <a:ext cx="3810000" cy="4305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5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Агрессор буллинга в </a:t>
            </a:r>
            <a:r>
              <a:rPr lang="ru-RU" b="1" dirty="0" smtClean="0"/>
              <a:t>школе,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>характеристика буллера: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544888" cy="5257800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1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100" dirty="0" smtClean="0"/>
              <a:t> </a:t>
            </a:r>
            <a:r>
              <a:rPr lang="ru-RU" sz="1200" b="1" dirty="0">
                <a:latin typeface="+mj-lt"/>
                <a:ea typeface="Times New Roman"/>
                <a:cs typeface="Times New Roman"/>
              </a:rPr>
              <a:t>Неуравновешенность, самовлюбленность</a:t>
            </a:r>
            <a:r>
              <a:rPr lang="ru-RU" sz="1200" dirty="0">
                <a:latin typeface="+mj-lt"/>
                <a:ea typeface="Times New Roman"/>
                <a:cs typeface="Times New Roman"/>
              </a:rPr>
              <a:t>. Вспыльчивость, импульсивность и невыдержанный характер с чрезмерно завышенной  самооценкой. Авторитет поднимается не за счет личных достижений, а путем унижения других. Иногда буллинг для девочек — это инструмент для борьбы с соперницами. При этом жертва необязательно должна бросать вызов явно. Достаточно быть красивее и успешнее.</a:t>
            </a:r>
            <a:endParaRPr lang="ru-RU" sz="1200" dirty="0">
              <a:latin typeface="+mj-lt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2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200" b="1" dirty="0">
                <a:latin typeface="+mj-lt"/>
                <a:ea typeface="Times New Roman"/>
                <a:cs typeface="Times New Roman"/>
              </a:rPr>
              <a:t>Чрезмерная злоба, враждебность, желание «почесать кулаки»</a:t>
            </a:r>
            <a:r>
              <a:rPr lang="ru-RU" sz="1200" dirty="0">
                <a:latin typeface="+mj-lt"/>
                <a:ea typeface="Times New Roman"/>
                <a:cs typeface="Times New Roman"/>
              </a:rPr>
              <a:t>. Испытывает презрение к более слабым. Физическое развитие в норме или выше. Все вопросы решает при помощи конфликтов, крика, шантажа, физических угроз и побоев. Часто лжет. Присутствуют садистские наклонности. </a:t>
            </a:r>
            <a:endParaRPr lang="ru-RU" sz="1200" dirty="0">
              <a:latin typeface="+mj-lt"/>
              <a:ea typeface="Calibri"/>
              <a:cs typeface="Times New Roman"/>
            </a:endParaRPr>
          </a:p>
          <a:p>
            <a:r>
              <a:rPr lang="ru-RU" sz="1200" b="1" dirty="0">
                <a:latin typeface="+mj-lt"/>
                <a:ea typeface="Times New Roman"/>
              </a:rPr>
              <a:t>Возвышенное положение в обществе</a:t>
            </a:r>
            <a:r>
              <a:rPr lang="ru-RU" sz="1200" dirty="0">
                <a:latin typeface="+mj-lt"/>
                <a:ea typeface="Times New Roman"/>
              </a:rPr>
              <a:t>. Дети из богатых семей ни в чем не знают отказа, на все их проделки родители закрывают глаза, предпочитая откупаться солидной суммой, чем проводить время вместе. Ребенок с детства привыкает, что все покупается и продается, а любое его действие не влечет последствий, кроме как немного опустевшего семейного счета</a:t>
            </a:r>
            <a:endParaRPr lang="ru-RU" sz="1200" dirty="0">
              <a:latin typeface="+mj-lt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916832"/>
            <a:ext cx="3810000" cy="44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090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Последствия для жертвы буллинга в школе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472880" cy="5069160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12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b="1" dirty="0">
                <a:latin typeface="+mj-lt"/>
                <a:ea typeface="Times New Roman"/>
                <a:cs typeface="Times New Roman"/>
              </a:rPr>
              <a:t>Расстройства психики</a:t>
            </a:r>
            <a:r>
              <a:rPr lang="ru-RU" sz="1600" dirty="0">
                <a:latin typeface="+mj-lt"/>
                <a:ea typeface="Times New Roman"/>
                <a:cs typeface="Times New Roman"/>
              </a:rPr>
              <a:t>. Даже единичный случай буллинга оставляет глубокий эмоциональный шрам, требующий специальной работы психолога. </a:t>
            </a:r>
            <a:endParaRPr lang="ru-RU" sz="1600" dirty="0">
              <a:latin typeface="+mj-lt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2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b="1" dirty="0">
                <a:latin typeface="+mj-lt"/>
                <a:ea typeface="Times New Roman"/>
                <a:cs typeface="Times New Roman"/>
              </a:rPr>
              <a:t>Сложности во взаимоотношениях</a:t>
            </a:r>
            <a:r>
              <a:rPr lang="ru-RU" sz="1600" dirty="0">
                <a:latin typeface="+mj-lt"/>
                <a:ea typeface="Times New Roman"/>
                <a:cs typeface="Times New Roman"/>
              </a:rPr>
              <a:t>. В большинстве своем остаются одинокими на всю жизнь. Больше общаются в социальных сетях, чем в реальном мире.</a:t>
            </a:r>
            <a:endParaRPr lang="ru-RU" sz="1600" dirty="0">
              <a:latin typeface="+mj-lt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600" b="1" dirty="0">
                <a:latin typeface="+mj-lt"/>
                <a:ea typeface="Times New Roman"/>
                <a:cs typeface="Times New Roman"/>
              </a:rPr>
              <a:t>Болезни</a:t>
            </a:r>
            <a:r>
              <a:rPr lang="ru-RU" sz="1600" dirty="0">
                <a:latin typeface="+mj-lt"/>
                <a:ea typeface="Times New Roman"/>
                <a:cs typeface="Times New Roman"/>
              </a:rPr>
              <a:t>. Близким результатом буллинга очень часто бывают физические недомогания. Возможны расстройства сна и перерастание травмы в психосоматику. Болевой синдром уходит только после </a:t>
            </a:r>
            <a:r>
              <a:rPr lang="ru-RU" sz="1600" dirty="0" smtClean="0">
                <a:latin typeface="+mj-lt"/>
                <a:ea typeface="Times New Roman"/>
                <a:cs typeface="Times New Roman"/>
              </a:rPr>
              <a:t>работы психолога</a:t>
            </a:r>
            <a:r>
              <a:rPr lang="ru-RU" sz="1600" dirty="0">
                <a:latin typeface="+mj-lt"/>
                <a:ea typeface="Times New Roman"/>
                <a:cs typeface="Times New Roman"/>
              </a:rPr>
              <a:t>.</a:t>
            </a:r>
            <a:endParaRPr lang="ru-RU" sz="1600" dirty="0">
              <a:latin typeface="+mj-lt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Объект 4" descr="Расстройства психики"/>
          <p:cNvPicPr>
            <a:picLocks noGrp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51062"/>
            <a:ext cx="4015680" cy="4230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8065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Методы прекращения буллинга в школе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5112568" cy="5069160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b="1" dirty="0">
                <a:latin typeface="+mj-lt"/>
                <a:ea typeface="Calibri"/>
                <a:cs typeface="Times New Roman"/>
              </a:rPr>
              <a:t>Разговор с детьми младшего школьного возраста, порицание</a:t>
            </a:r>
            <a:r>
              <a:rPr lang="ru-RU" sz="1400" dirty="0">
                <a:latin typeface="+mj-lt"/>
                <a:ea typeface="Calibri"/>
                <a:cs typeface="Times New Roman"/>
              </a:rPr>
              <a:t>. До 12 лет проблему буллинга в школе решить проще, чем со старшими детьми. В этом возрасте у школьников еще не сформированы моральные принципы, и они опираются на мнение учителя. Достаточно будет провести беседы со всеми участниками травли, показать неприглядность поведения агрессоров и выказать собственное негативное отношение к происходящему.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1400" b="1" dirty="0">
                <a:latin typeface="+mj-lt"/>
                <a:ea typeface="Calibri"/>
                <a:cs typeface="Times New Roman"/>
              </a:rPr>
              <a:t>Влияние на агрессора извне</a:t>
            </a:r>
            <a:r>
              <a:rPr lang="ru-RU" sz="1400" dirty="0">
                <a:latin typeface="+mj-lt"/>
                <a:ea typeface="Calibri"/>
                <a:cs typeface="Times New Roman"/>
              </a:rPr>
              <a:t>. После 12 лет моральные убеждения уже сформировались, и их будет не так просто изменить. Личность и авторитет взрослого отходят на второй план, а на первый выходит  группа ровесников. Поэтому действовать придется тонко, формируя общественное мнение.</a:t>
            </a:r>
          </a:p>
          <a:p>
            <a:r>
              <a:rPr lang="ru-RU" sz="1400" b="1" dirty="0">
                <a:latin typeface="+mj-lt"/>
                <a:ea typeface="Calibri"/>
                <a:cs typeface="Times New Roman"/>
              </a:rPr>
              <a:t>Привлечение авторитетного союзника</a:t>
            </a:r>
            <a:r>
              <a:rPr lang="ru-RU" sz="1400" dirty="0">
                <a:latin typeface="+mj-lt"/>
                <a:ea typeface="Calibri"/>
                <a:cs typeface="Times New Roman"/>
              </a:rPr>
              <a:t>. Разговаривать с классом должен авторитетный для детей педагог или взрослый, потому что здесь все зависит от силы убеждения и внутренней веры в то, что говорится. Иначе все пролетит мимо ушей. Дети должны уважать этого человека, прислушиваться к </a:t>
            </a:r>
            <a:r>
              <a:rPr lang="ru-RU" sz="1400" dirty="0" smtClean="0">
                <a:latin typeface="+mj-lt"/>
                <a:ea typeface="Calibri"/>
                <a:cs typeface="Times New Roman"/>
              </a:rPr>
              <a:t>нему.</a:t>
            </a:r>
            <a:endParaRPr lang="ru-RU" sz="1400" dirty="0">
              <a:latin typeface="+mj-lt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215563"/>
            <a:ext cx="4015680" cy="4165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34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Слои">
  <a:themeElements>
    <a:clrScheme name="Слои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Слои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лои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лои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лои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970</Words>
  <Application>Microsoft Office PowerPoint</Application>
  <PresentationFormat>Экран (4:3)</PresentationFormat>
  <Paragraphs>62</Paragraphs>
  <Slides>13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Calibri</vt:lpstr>
      <vt:lpstr>Symbol</vt:lpstr>
      <vt:lpstr>Times New Roman</vt:lpstr>
      <vt:lpstr>Wingdings</vt:lpstr>
      <vt:lpstr>Слои</vt:lpstr>
      <vt:lpstr>1_Слои</vt:lpstr>
      <vt:lpstr>Презентация PowerPoint</vt:lpstr>
      <vt:lpstr>Буллинг</vt:lpstr>
      <vt:lpstr>Эндрю Миллер</vt:lpstr>
      <vt:lpstr>Особенности и виды буллинга в школе</vt:lpstr>
      <vt:lpstr>Основные причины буллинга в школе</vt:lpstr>
      <vt:lpstr>Психологический портрет участников буллинга в школе</vt:lpstr>
      <vt:lpstr>Агрессор буллинга в школе, характеристика буллера: </vt:lpstr>
      <vt:lpstr>Последствия для жертвы буллинга в школе</vt:lpstr>
      <vt:lpstr>Методы прекращения буллинга в школе</vt:lpstr>
      <vt:lpstr>План беседы с детьми должен содержать такие ключевые моменты:</vt:lpstr>
      <vt:lpstr>Советы родителям для оказания помощи ребенку при буллинге в школе:</vt:lpstr>
      <vt:lpstr>Профилактика буллинга в школе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Пользователь</cp:lastModifiedBy>
  <cp:revision>16</cp:revision>
  <dcterms:created xsi:type="dcterms:W3CDTF">2016-11-22T18:43:48Z</dcterms:created>
  <dcterms:modified xsi:type="dcterms:W3CDTF">2020-12-10T04:17:57Z</dcterms:modified>
</cp:coreProperties>
</file>