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1" r:id="rId3"/>
    <p:sldId id="283" r:id="rId4"/>
    <p:sldId id="284" r:id="rId5"/>
    <p:sldId id="264" r:id="rId6"/>
    <p:sldId id="285" r:id="rId7"/>
    <p:sldId id="291" r:id="rId8"/>
    <p:sldId id="286" r:id="rId9"/>
    <p:sldId id="262" r:id="rId10"/>
    <p:sldId id="263" r:id="rId11"/>
    <p:sldId id="290" r:id="rId12"/>
    <p:sldId id="287" r:id="rId13"/>
    <p:sldId id="260" r:id="rId14"/>
    <p:sldId id="261" r:id="rId15"/>
    <p:sldId id="258" r:id="rId16"/>
    <p:sldId id="270" r:id="rId17"/>
    <p:sldId id="292" r:id="rId18"/>
    <p:sldId id="269" r:id="rId19"/>
    <p:sldId id="268" r:id="rId20"/>
    <p:sldId id="30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81" autoAdjust="0"/>
  </p:normalViewPr>
  <p:slideViewPr>
    <p:cSldViewPr>
      <p:cViewPr varScale="1">
        <p:scale>
          <a:sx n="72" d="100"/>
          <a:sy n="72" d="100"/>
        </p:scale>
        <p:origin x="150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0DF7EF-E2CC-48E9-A4AE-F938E7606F9E}" type="datetimeFigureOut">
              <a:rPr lang="ru-RU" smtClean="0"/>
              <a:pPr/>
              <a:t>19.10.2021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090C7-5986-4A07-84E2-E9D628EA42E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orldteacher.ru/1575-338.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i="0" u="none" strike="noStrike" cap="none" normalizeH="0" baseline="0" dirty="0">
                <a:ln>
                  <a:noFill/>
                </a:ln>
                <a:solidFill>
                  <a:schemeClr val="tx1"/>
                </a:solidFill>
                <a:effectLst/>
                <a:latin typeface="Arial" pitchFamily="34" charset="0"/>
                <a:ea typeface="Times New Roman" pitchFamily="18" charset="0"/>
                <a:cs typeface="Arial" pitchFamily="34" charset="0"/>
              </a:rPr>
              <a:t>Здравствуйте, уважаемые родители! Тема моего общения с Вами – «Предупреждение правонарушений детей».</a:t>
            </a:r>
            <a:r>
              <a:rPr lang="ru-RU" sz="1200" dirty="0"/>
              <a:t> Наши дети взрослеют, становятся умнее, и нам с вами хотелось бы чтобы проблем в общении во взаимодействий с ними становилось меньше, но так не происходит. Почему? Почему, встречаясь с друзьями, коллегами по работе, родителями класса, учителями мы испытываем за детей тревогу и беспокойство, волнение и страх. Дети почти ежедневно оказываются свидетелями сцен, демонстрирующих «привлекательность» одурманивающих веществ или во всяком случае их «безвредность»: реклама пива на экране телевизора, праздничное застолье дома, курящая молодежь на скамейке, пестрящие газеты с окровавленными трупами людей, яркие игровые автоматы. В сознание ребенка возникает так называемый когнитивный (информационный) диссонанс – одновременное присутствие противоречивых сведений. Именно этот когнитивный диссонанс является основой для возникновения любопытства к разным «запретным плодам». Ребёнку становится интересно: а что же на самом деле представляют эти таинственные дела?</a:t>
            </a:r>
            <a:r>
              <a:rPr kumimoji="0" lang="ru-RU" sz="1200" i="0" u="none" strike="noStrike" cap="none" normalizeH="0" baseline="0" dirty="0">
                <a:ln>
                  <a:noFill/>
                </a:ln>
                <a:solidFill>
                  <a:schemeClr val="tx1"/>
                </a:solidFill>
                <a:effectLst/>
                <a:latin typeface="Arial" pitchFamily="34" charset="0"/>
                <a:ea typeface="Times New Roman" pitchFamily="18" charset="0"/>
                <a:cs typeface="Arial" pitchFamily="34" charset="0"/>
              </a:rPr>
              <a:t> Для формирования человеческого поведения первостепенное значение имеют взаимоотношения в семье, в которой возникают первоначальные ценностные ориентации. Вот почему так велика роль семьи в  профилактике правонарушений среди несовершеннолетних.</a:t>
            </a:r>
            <a:endParaRPr kumimoji="0" lang="ru-RU" sz="800" i="0" u="none" strike="noStrike" cap="none" normalizeH="0" baseline="0" dirty="0">
              <a:ln>
                <a:noFill/>
              </a:ln>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Недостаточное внимание и любовь со стороны родителей.</a:t>
            </a: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В морально неблагополучной семье у детей остается неудовлетворенной одна из важнейших психологических потребностей - потребность во внимании и любви со стороны родителей. Ухоженный, вовремя накормленный и модно одетый ребенок может быть внутренне одиноким, психологически безнадзорным, поскольку до его настроения, интересов и переживаний никому нет дела. Такие ребята особенно стремятся к общению со сверстниками и взрослыми вне семьи, что в известной степени компенсирует им нехватку внимания, ласки и заботы со стороны родителей. Однако если это общение приобретает нездоровый интерес, оно пагубным образом отражается на моральном развитии и поведении детей.</a:t>
            </a:r>
            <a:endParaRPr kumimoji="0" lang="ru-RU" sz="1600" b="0" i="0" u="none" strike="noStrike" cap="none" normalizeH="0" baseline="0" dirty="0">
              <a:ln>
                <a:noFill/>
              </a:ln>
              <a:solidFill>
                <a:schemeClr val="tx1"/>
              </a:solidFill>
              <a:effectLst/>
              <a:latin typeface="Arial" pitchFamily="34" charset="0"/>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очень опасно воспитание по типу </a:t>
            </a:r>
            <a:r>
              <a:rPr lang="ru-RU" dirty="0" err="1"/>
              <a:t>гипоопёки</a:t>
            </a:r>
            <a:r>
              <a:rPr lang="ru-RU" dirty="0"/>
              <a:t>, когда дети испытывают явный недостаток внимания со стороны взрослых, оказываются предоставленными сами себе. Причины </a:t>
            </a:r>
            <a:r>
              <a:rPr lang="ru-RU" dirty="0" err="1"/>
              <a:t>гипоопеки</a:t>
            </a:r>
            <a:r>
              <a:rPr lang="ru-RU" dirty="0"/>
              <a:t> могут быть самыми разными. родители могут пренебрегать своими обязанностями, постоянно конфликтовать между собой. Но чаще всего – загруженность родителей на работе.</a:t>
            </a:r>
          </a:p>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Гиперопека</a:t>
            </a:r>
            <a:r>
              <a:rPr kumimoji="0" lang="ru-RU"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В условиях опекающей регламентации, в семьях, где все определяется правилами и инструкциями, также не остается места для нравственности, так как нравственность предполагает, прежде всего, свободу выбора. Родители так боятся, чтобы их дети не наделали ошибок, что, по сути дела, не дают им жить. В какие бы красочные одежды ни рядилась </a:t>
            </a:r>
            <a:r>
              <a:rPr kumimoji="0" lang="ru-RU"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гиперопека</a:t>
            </a: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заботливости, желания добра и блага во спасение, - она все равно остается самой распространенной ошибкой воспитания. Следствие - инфантильность, несамостоятельность, личная несостоятельность ребенка. При ослаблении контроля старших он оказывается дезориентированным в своем поведении. Примером этому могут служить случаи, когда послушные дети заботливых родителей оказываются вовлеченными в противоправные действия.</a:t>
            </a:r>
            <a:r>
              <a:rPr lang="ru-RU" sz="800" dirty="0"/>
              <a:t> Но опасна не только </a:t>
            </a:r>
            <a:r>
              <a:rPr lang="ru-RU" sz="800" dirty="0" err="1"/>
              <a:t>гипоопека</a:t>
            </a:r>
            <a:r>
              <a:rPr lang="ru-RU" sz="800" dirty="0"/>
              <a:t>, но и прямо противоположный тип воспитания - </a:t>
            </a:r>
            <a:r>
              <a:rPr lang="ru-RU" sz="800" dirty="0" err="1"/>
              <a:t>гиперопека</a:t>
            </a:r>
            <a:r>
              <a:rPr lang="ru-RU" sz="800" dirty="0"/>
              <a:t>. В этом </a:t>
            </a:r>
            <a:r>
              <a:rPr lang="ru-RU" sz="800" u="sng" dirty="0">
                <a:hlinkClick r:id="rId3"/>
              </a:rPr>
              <a:t>случае</a:t>
            </a:r>
            <a:r>
              <a:rPr lang="ru-RU" sz="800" dirty="0"/>
              <a:t> родители с раннего детства контролируют буквально каждый шаг ребёнка, не давая ему возможность проявить самостоятельность. В результате ребёнок не получает собственного опыта преодоления трудностей, борьбы с неудачами, побед над собой. Привыкнув к постоянному контролю, подчинению указаниям взрослых, мальчик или девочка становятся подвластны любому внешнему влиянию. Они просто не могут отказаться от сомнительного предложения – ведь их в семье этому не научили.</a:t>
            </a:r>
            <a:endParaRPr kumimoji="0" lang="ru-RU" sz="800" b="0" i="0" u="none" strike="noStrike" cap="none" normalizeH="0" baseline="0" dirty="0">
              <a:ln>
                <a:noFill/>
              </a:ln>
              <a:solidFill>
                <a:schemeClr val="tx1"/>
              </a:solidFill>
              <a:effectLst/>
              <a:latin typeface="Arial" pitchFamily="34" charset="0"/>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Чрезмерное удовлетворение потребностей ребенка.</a:t>
            </a: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В семьях, где детям ни в чем не отказывают, потакают любым капризам, избавляют от домашних обязанностей, вырастают не просто лентяи, а потребители, жаждущие все новых и новых удовольствий и благ. Отсутствие привычки к разумному самоограничению нередко толкает их на преступления, совершаемые под влиянием мотивов и желаний чисто потребительского характера. Нередко «слепая» родительская защита детей порождает у них уверенность в полнейшей своей безнаказанности.</a:t>
            </a:r>
            <a:endParaRPr kumimoji="0" lang="ru-RU" sz="1600" b="0" i="0" u="none" strike="noStrike" cap="none" normalizeH="0" baseline="0" dirty="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0"/>
          </p:nvPr>
        </p:nvSpPr>
        <p:spPr/>
        <p:txBody>
          <a:bodyPr/>
          <a:lstStyle/>
          <a:p>
            <a:fld id="{A26090C7-5986-4A07-84E2-E9D628EA42EE}"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Чрезмерная требовательность и авторитарность родителей.</a:t>
            </a: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Излишняя суровость родителей, чрезмерное использование всевозможных ограничений и запретов, наказаний, унижающих детей, оскорбляющих их человеческое достоинство, стремление подчинить ребенка своей воле, навязывание своего мнения и готовых решений, категоричность суждений и приказной тон, использование принуждения и репрессивных мер, включая физические наказания, разрушают атмосферу взаимопонимания и доверия, нередко толкая детей на преступления.</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00"/>
                </a:solidFill>
                <a:effectLst/>
                <a:latin typeface="Arial" pitchFamily="34" charset="0"/>
                <a:ea typeface="Times New Roman" pitchFamily="18" charset="0"/>
                <a:cs typeface="Arial" pitchFamily="34" charset="0"/>
              </a:rPr>
              <a:t>«Это может случиться с кем-то другим, но не со мной и моим ребенком» - говорят большинство родителей. Но правонарушения и преступления совершают не только дети из неблагополучных семей</a:t>
            </a:r>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00"/>
                </a:solidFill>
                <a:effectLst/>
                <a:latin typeface="Arial" pitchFamily="34" charset="0"/>
                <a:ea typeface="Times New Roman" pitchFamily="18" charset="0"/>
                <a:cs typeface="Arial" pitchFamily="34" charset="0"/>
              </a:rPr>
              <a:t>Так что же делать родителям, если они узнали о том, что их ребенок попал в «группу риска»?</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lvl="0" indent="409575" algn="just" fontAlgn="base">
              <a:spcBef>
                <a:spcPct val="0"/>
              </a:spcBef>
              <a:spcAft>
                <a:spcPct val="0"/>
              </a:spcAft>
            </a:pP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Реальная возможность помочь ребенку, как говорят психологи – это следовать «дорогой в четырнадцать шагов».</a:t>
            </a:r>
            <a:r>
              <a:rPr lang="ru-RU" sz="1600" b="1" dirty="0">
                <a:latin typeface="Arial" pitchFamily="34" charset="0"/>
                <a:ea typeface="Times New Roman" pitchFamily="18" charset="0"/>
                <a:cs typeface="Arial" pitchFamily="34" charset="0"/>
              </a:rPr>
              <a:t> Шаг 1. Сохраняйте спокойствие и достоинство</a:t>
            </a:r>
            <a:endParaRPr lang="ru-RU" sz="800" dirty="0">
              <a:latin typeface="Arial" pitchFamily="34" charset="0"/>
              <a:cs typeface="Arial" pitchFamily="34" charset="0"/>
            </a:endParaRPr>
          </a:p>
          <a:p>
            <a:pPr lvl="0" indent="409575" algn="just" eaLnBrk="0" fontAlgn="base" hangingPunct="0">
              <a:spcBef>
                <a:spcPct val="0"/>
              </a:spcBef>
              <a:spcAft>
                <a:spcPct val="0"/>
              </a:spcAft>
            </a:pPr>
            <a:r>
              <a:rPr lang="ru-RU" sz="1600" dirty="0">
                <a:latin typeface="Arial" pitchFamily="34" charset="0"/>
                <a:ea typeface="Times New Roman" pitchFamily="18" charset="0"/>
                <a:cs typeface="Arial" pitchFamily="34" charset="0"/>
              </a:rPr>
              <a:t>Найдите в себе силы для решения ситуации. Не нужно впадать в панику. Криком на ребенка, битьем, угрозами вы ничего не добьетесь. Беда, которая стала горем для вас и всей семьи, поправима. Но исправить ситуацию можно, только если вы отнесетесь к ней спокойно и обдуманно.</a:t>
            </a:r>
            <a:endParaRPr lang="ru-RU" sz="800" dirty="0">
              <a:latin typeface="Arial" pitchFamily="34" charset="0"/>
              <a:cs typeface="Arial" pitchFamily="34" charset="0"/>
            </a:endParaRPr>
          </a:p>
          <a:p>
            <a:pPr lvl="0" indent="409575" algn="just" eaLnBrk="0" fontAlgn="base" hangingPunct="0">
              <a:spcBef>
                <a:spcPct val="0"/>
              </a:spcBef>
              <a:spcAft>
                <a:spcPct val="0"/>
              </a:spcAft>
            </a:pPr>
            <a:r>
              <a:rPr lang="ru-RU" sz="1600" b="1" dirty="0">
                <a:latin typeface="Arial" pitchFamily="34" charset="0"/>
                <a:ea typeface="Times New Roman" pitchFamily="18" charset="0"/>
                <a:cs typeface="Arial" pitchFamily="34" charset="0"/>
              </a:rPr>
              <a:t>Шаг 2. Разберитесь в ситуации</a:t>
            </a:r>
            <a:endParaRPr lang="ru-RU" sz="800" dirty="0">
              <a:latin typeface="Arial" pitchFamily="34" charset="0"/>
              <a:cs typeface="Arial" pitchFamily="34" charset="0"/>
            </a:endParaRPr>
          </a:p>
          <a:p>
            <a:pPr lvl="0" indent="409575" algn="just" eaLnBrk="0" fontAlgn="base" hangingPunct="0">
              <a:spcBef>
                <a:spcPct val="0"/>
              </a:spcBef>
              <a:spcAft>
                <a:spcPct val="0"/>
              </a:spcAft>
            </a:pPr>
            <a:r>
              <a:rPr lang="ru-RU" sz="1600" dirty="0">
                <a:latin typeface="Arial" pitchFamily="34" charset="0"/>
                <a:ea typeface="Times New Roman" pitchFamily="18" charset="0"/>
                <a:cs typeface="Arial" pitchFamily="34" charset="0"/>
              </a:rPr>
              <a:t>Даже то, что ребенок совершил правонарушение и вам это известно, отнюдь не означает, что он - закоренелый преступник. Не спешите с категоричными выводами. Постарайтесь определиться, сумеете ли вы сами справиться с ситуацией или же вам необходимо обратиться за помощью к специалистам.</a:t>
            </a: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a:ln>
                  <a:noFill/>
                </a:ln>
                <a:solidFill>
                  <a:schemeClr val="tx1"/>
                </a:solidFill>
                <a:effectLst/>
                <a:latin typeface="Arial" pitchFamily="34" charset="0"/>
                <a:ea typeface="Times New Roman" pitchFamily="18" charset="0"/>
                <a:cs typeface="Arial" pitchFamily="34" charset="0"/>
              </a:rPr>
              <a:t>Шаг 3. Сохраните доверие ребенка к себе</a:t>
            </a:r>
            <a:endParaRPr kumimoji="0" lang="ru-RU" sz="3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Поговорите со своим ребенком на равных. Отсутствие общения приводит к нарастанию непонимания, отдаляет вас и ребенка друг от друга. Нормальное общение всегда включает в себя способность не только слушать, но и слышать. Оно поможет вам лучше понять своего ребенка, узнать его взгляды и чувства. У подростков достаточно сильно желание к общению, стремление быть выслушанным. Очень ценным для сохранения доверия может быть разговор-воспоминание о вашем детстве, юности, о совершенных в прошлом ошибках, о вашем собственном опыте употребления алкоголя, неудачного самолечения психических травм. Возможно, в таком разговоре удастся выявить общность ваших прошлых и стоящих сегодня перед ребенком проблем. Вполне возможно, что ребенок ведет себя вызывающе, чтобы самоутвердиться, пережить жизненную драму.</a:t>
            </a:r>
            <a:endParaRPr kumimoji="0" lang="ru-RU" sz="1000" b="0" i="0" u="none" strike="noStrike" cap="none" normalizeH="0" baseline="0" dirty="0">
              <a:ln>
                <a:noFill/>
              </a:ln>
              <a:solidFill>
                <a:schemeClr val="tx1"/>
              </a:solidFill>
              <a:effectLst/>
              <a:latin typeface="Arial" pitchFamily="34" charset="0"/>
              <a:cs typeface="Arial" pitchFamily="34" charset="0"/>
            </a:endParaRPr>
          </a:p>
          <a:p>
            <a:endParaRPr lang="ru-RU" sz="800" dirty="0"/>
          </a:p>
          <a:p>
            <a:pPr lvl="0" indent="409575" algn="just" eaLnBrk="0" fontAlgn="base" hangingPunct="0">
              <a:spcBef>
                <a:spcPct val="0"/>
              </a:spcBef>
              <a:spcAft>
                <a:spcPct val="0"/>
              </a:spcAft>
            </a:pPr>
            <a:endParaRPr lang="ru-RU" sz="800" dirty="0">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Arial" pitchFamily="34" charset="0"/>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409575"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Шаг 4. Узнайте как можно больше о том, что происходит с вашим ребенком</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Совершив противоправные действия, ребенок склонен обвинять в случившемся других, хитрить и изворачиваться. Постарайтесь разобраться в ситуации максимально объективно. Обладая необходимыми сведениями, будьте внимательны. Если ваши предположения относительно действий собственного ребенка подтвердились, не притворяйтесь, что все в порядке. Дайте понять, что вы в курсе событий.</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Шаг 5. Измените свое отношение к ребенку</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Случившееся должно заставить вас понять, что ваш ребенок - уже достаточно взрослый, чтобы отвечать за свои поступки.</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Шаг 6. Не позволяйте собой манипулировать</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Будьте готовы встретить сопротивление со стороны ребенка, его раздражение, попытки вами манипулировать. Сюда могут присоединиться демонстративные попытки покончить с собой, чтобы вы своевременно его спасли и исполнили желание подростка. Введение ограничений в конце концов поможет подростку убедиться в том, что он вам небезразличен. А вы не забудьте подчеркнуть, что действуете так, любя и тревожась за него, и поступаете в его интересах.</a:t>
            </a:r>
            <a:endParaRPr kumimoji="0" lang="ru-RU" sz="600" b="0" i="0" u="none" strike="noStrike" cap="none" normalizeH="0" baseline="0" dirty="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0"/>
          </p:nvPr>
        </p:nvSpPr>
        <p:spPr/>
        <p:txBody>
          <a:bodyPr/>
          <a:lstStyle/>
          <a:p>
            <a:fld id="{A26090C7-5986-4A07-84E2-E9D628EA42EE}"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Шаг 7. Не исправляйте за ребенка его ошибки</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Заглаживая ошибки своего ребенка, родители усиливают его чувство безнаказанности. Подобная родительская забота оборачивается «медвежьей услугой»: ребенок не сталкивается с последствиями своего поведения и не делает нужных выводов, становится безответственным.</a:t>
            </a:r>
            <a:r>
              <a:rPr kumimoji="0" lang="ru-RU"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Шаг 8. Меньше говорите, а больше делайте</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Беседы, которые имеют нравоучительный характер, содержат угрозы, обещания «посадить» ребенка, «сдать» его в больницу, быстро становятся для него привычными, вырабатывают безразличие к своему поведению. Он их просто не слушает или делает вид, что слушает, практически не слыша ни единого вашего слова. Такое отношение формируется у ребенка потому, что вы не выполняете ни одного из своих «страшных» обещаний. Поэтому, выслушав очередные угрозы, он легко дает обещание исправиться, стать «нормальным» человеком. Обещать будет все, что угодно, т.к. не собирается ничего выполнять, давно перестав верить в реальность угроз. Ребенок считает вас своей собственностью, поэтому не ждет от вас никаких конкретных действий.</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Однако, когда вы выполняете свои обещания, он становится гораздо более управляемым и послушным.</a:t>
            </a:r>
            <a:r>
              <a:rPr kumimoji="0" lang="ru-RU" sz="8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Шаг 9. Приложите усилия, чтобы восстановить взаимопонимание с ребенком</a:t>
            </a:r>
            <a:endParaRPr kumimoji="0" lang="ru-RU" sz="12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Обратитесь вместе с ребенком к психологу, психотерапевту, убедив в том, что эта помощь необходима и вам и ему. Специалист поможет выстроить новые взаимоотношения с вашим ребенком.</a:t>
            </a:r>
            <a:r>
              <a:rPr kumimoji="0" lang="ru-RU"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Шаг 10. Предоставьте ребенку возможность исправить свое поведение самостоятельно</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Бывают случаи, когда ребенок сам признается в том, что он ведет себя неконструктивно, но категорически отказывается обращаться за помощью к специалистам. Разрешите ему попробовать исправить ошибки самостоятельно. Это трудно, но возможно. Поэтому дайте ребенку самому убедиться в этом.</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pitchFamily="34" charset="0"/>
              <a:cs typeface="Arial" pitchFamily="34" charset="0"/>
            </a:endParaRPr>
          </a:p>
          <a:p>
            <a:endParaRPr lang="ru-RU" dirty="0"/>
          </a:p>
          <a:p>
            <a:endParaRPr lang="ru-RU" dirty="0"/>
          </a:p>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a:ln>
                  <a:noFill/>
                </a:ln>
                <a:solidFill>
                  <a:schemeClr val="tx1"/>
                </a:solidFill>
                <a:effectLst/>
                <a:latin typeface="Arial" pitchFamily="34" charset="0"/>
                <a:ea typeface="Times New Roman" pitchFamily="18" charset="0"/>
                <a:cs typeface="Arial" pitchFamily="34" charset="0"/>
              </a:rPr>
              <a:t>Шаг 11. Не пускайте процесс на самотек</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Необходимо поддержать самостоятельные шаги ребенка к исправлению. Используйте любые возможности для моральной поддержки.</a:t>
            </a:r>
            <a:r>
              <a:rPr kumimoji="0" lang="ru-RU" sz="800" b="1" i="0" u="none" strike="noStrike" cap="none" normalizeH="0" baseline="0" dirty="0">
                <a:ln>
                  <a:noFill/>
                </a:ln>
                <a:solidFill>
                  <a:schemeClr val="tx1"/>
                </a:solidFill>
                <a:effectLst/>
                <a:latin typeface="Arial" pitchFamily="34" charset="0"/>
                <a:ea typeface="Times New Roman" pitchFamily="18" charset="0"/>
                <a:cs typeface="Arial" pitchFamily="34" charset="0"/>
              </a:rPr>
              <a:t> Шаг 12. Восстановите доверие к ребенку</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a:ln>
                  <a:noFill/>
                </a:ln>
                <a:solidFill>
                  <a:schemeClr val="tx1"/>
                </a:solidFill>
                <a:effectLst/>
                <a:latin typeface="Arial" pitchFamily="34" charset="0"/>
                <a:ea typeface="Times New Roman" pitchFamily="18" charset="0"/>
                <a:cs typeface="Arial" pitchFamily="34" charset="0"/>
              </a:rPr>
              <a:t>В первую очередь прекратите обсуждать уже произошедшее. Не напоминайте ребенку о его проступке, т.к. навязчивые разговоры могут сыграть провокационную роль.</a:t>
            </a:r>
            <a:r>
              <a:rPr kumimoji="0" lang="ru-RU" sz="800" b="1" i="0" u="none" strike="noStrike" cap="none" normalizeH="0" baseline="0" dirty="0">
                <a:ln>
                  <a:noFill/>
                </a:ln>
                <a:solidFill>
                  <a:schemeClr val="tx1"/>
                </a:solidFill>
                <a:effectLst/>
                <a:latin typeface="Arial" pitchFamily="34" charset="0"/>
                <a:ea typeface="Times New Roman" pitchFamily="18" charset="0"/>
                <a:cs typeface="Arial" pitchFamily="34" charset="0"/>
              </a:rPr>
              <a:t> Шаг 13. Установите разумные границы контроля</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a:ln>
                  <a:noFill/>
                </a:ln>
                <a:solidFill>
                  <a:schemeClr val="tx1"/>
                </a:solidFill>
                <a:effectLst/>
                <a:latin typeface="Arial" pitchFamily="34" charset="0"/>
                <a:ea typeface="Times New Roman" pitchFamily="18" charset="0"/>
                <a:cs typeface="Arial" pitchFamily="34" charset="0"/>
              </a:rPr>
              <a:t>Конечно, вы не сразу успокоитесь, но не позволяйте страхам взять верх над благоразумием, не опускайтесь до обысков, осмотров ребенка, мелочного контроля за каждым его шагом - это не поможет, а только будет травмировать его.</a:t>
            </a:r>
            <a:r>
              <a:rPr kumimoji="0" lang="ru-RU" sz="800" b="1" i="0" u="none" strike="noStrike" cap="none" normalizeH="0" baseline="0" dirty="0">
                <a:ln>
                  <a:noFill/>
                </a:ln>
                <a:solidFill>
                  <a:schemeClr val="tx1"/>
                </a:solidFill>
                <a:effectLst/>
                <a:latin typeface="Arial" pitchFamily="34" charset="0"/>
                <a:ea typeface="Times New Roman" pitchFamily="18" charset="0"/>
                <a:cs typeface="Arial" pitchFamily="34" charset="0"/>
              </a:rPr>
              <a:t> Шаг 14. </a:t>
            </a:r>
            <a:r>
              <a:rPr kumimoji="0" lang="ru-RU" sz="800" i="0" u="none" strike="noStrike" cap="none" normalizeH="0" baseline="0" dirty="0">
                <a:ln>
                  <a:noFill/>
                </a:ln>
                <a:solidFill>
                  <a:schemeClr val="tx1"/>
                </a:solidFill>
                <a:effectLst/>
                <a:latin typeface="Arial" pitchFamily="34" charset="0"/>
                <a:ea typeface="Times New Roman" pitchFamily="18" charset="0"/>
                <a:cs typeface="Arial" pitchFamily="34" charset="0"/>
              </a:rPr>
              <a:t>Помогайте ребенку изменить жизнь к лучшему</a:t>
            </a:r>
            <a:endParaRPr kumimoji="0" lang="ru-RU" sz="80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Постарайтесь найти время для общения и совместных занятий с ребенком. Вместе ходите в театры, музеи, на спортивные соревнования. Поощряйте его увлечения, интересы, помогите ему найти дело по душе. Не оставляйте достижения детей без внимания. Напоминайте им, что все плохое проходит.</a:t>
            </a:r>
            <a:endParaRPr kumimoji="0" lang="ru-RU" sz="10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409575"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Сегодня возраст приобщения к жизни взрослых постоянно снижается. Есть дети, которые уже в 6-7 лет пробовали вино за праздничным столом или вместе с приятелями тайком курили в подъезде. Чем раньше ребёнок знакомится с одурманивающими веществами, тем выше риск того, что в «более» зрелом возрасте у него возникнет пристрастие к алкоголю, курению.</a:t>
            </a:r>
            <a:br>
              <a:rPr lang="ru-RU" sz="1200" dirty="0"/>
            </a:br>
            <a:r>
              <a:rPr lang="ru-RU" sz="1200" dirty="0"/>
              <a:t>Наиболее типичной схемой поведения младших школьников является реакция имитации, или подражания. Через стадию «маленьких обезьянок», проходит практически каждый ребёнок, копируя черты человека, который наиболее авторитетен для него. Чаще всего ,таким образом ,для младшего школьника являются его родители. Огромное значение имеет нравственная атмосфера в доме, эмоциональная близость и доверие домочадцев друг к другу.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i="0" u="none" strike="noStrike" cap="none" normalizeH="0" baseline="0" dirty="0">
                <a:ln>
                  <a:noFill/>
                </a:ln>
                <a:solidFill>
                  <a:schemeClr val="tx1"/>
                </a:solidFill>
                <a:effectLst/>
                <a:latin typeface="Arial" pitchFamily="34" charset="0"/>
                <a:ea typeface="Times New Roman" pitchFamily="18" charset="0"/>
                <a:cs typeface="Arial" pitchFamily="34" charset="0"/>
              </a:rPr>
              <a:t>Роль семьи равно велика в формировании как нормального, так и отклоняющегося поведения.</a:t>
            </a:r>
            <a:endParaRPr kumimoji="0" lang="ru-RU" sz="1600" i="0" u="none" strike="noStrike" cap="none" normalizeH="0" baseline="0" dirty="0">
              <a:ln>
                <a:noFill/>
              </a:ln>
              <a:solidFill>
                <a:schemeClr val="tx1"/>
              </a:solidFill>
              <a:effectLst/>
              <a:latin typeface="Arial" pitchFamily="34" charset="0"/>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Дети </a:t>
            </a:r>
            <a:r>
              <a:rPr lang="kk-KZ" sz="1200" kern="1200" dirty="0">
                <a:solidFill>
                  <a:schemeClr val="tx1"/>
                </a:solidFill>
                <a:latin typeface="+mn-lt"/>
                <a:ea typeface="+mn-ea"/>
                <a:cs typeface="+mn-cs"/>
              </a:rPr>
              <a:t>–</a:t>
            </a:r>
            <a:r>
              <a:rPr lang="ru-RU" sz="1200" kern="1200" dirty="0">
                <a:solidFill>
                  <a:schemeClr val="tx1"/>
                </a:solidFill>
                <a:latin typeface="+mn-lt"/>
                <a:ea typeface="+mn-ea"/>
                <a:cs typeface="+mn-cs"/>
              </a:rPr>
              <a:t> наше будущее! И то, как мы воспитаем их, в каких условиях вырастим, будет определять будущее нашей страны, народа и нашу старость. Каждый родитель, взрослый человек, должен понимать свою ответственность перед государством, обществом и перед самими детьми за их воспитание, условия жизни, соблюдение и гарантию их прав. </a:t>
            </a:r>
          </a:p>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20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В педагогической литературе выделяют следующие стадии отклоняющегося поведения:</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неодобряемое</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порицаемое</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u-RU"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девиантное</a:t>
            </a: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поведение</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u-RU"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предпреступное</a:t>
            </a: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поведение</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 противоправное или преступное поведение.</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Что же это за стадии. Чем они характеризуются. Давайте попробуем разобраться.</a:t>
            </a:r>
          </a:p>
        </p:txBody>
      </p:sp>
      <p:sp>
        <p:nvSpPr>
          <p:cNvPr id="4" name="Номер слайда 3"/>
          <p:cNvSpPr>
            <a:spLocks noGrp="1"/>
          </p:cNvSpPr>
          <p:nvPr>
            <p:ph type="sldNum" sz="quarter" idx="10"/>
          </p:nvPr>
        </p:nvSpPr>
        <p:spPr/>
        <p:txBody>
          <a:bodyPr/>
          <a:lstStyle/>
          <a:p>
            <a:fld id="{A26090C7-5986-4A07-84E2-E9D628EA42EE}"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неодобряемое поведение – </a:t>
            </a:r>
            <a:r>
              <a:rPr kumimoji="0" lang="ru-RU"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поведение</a:t>
            </a: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эпизодически наблюдаемое у большинства детей и подростков, связанное с шалостями, озорством, непослушанием, непоседливостью, упрямством. </a:t>
            </a:r>
            <a:r>
              <a:rPr lang="ru-RU" dirty="0">
                <a:latin typeface="Arial" pitchFamily="34" charset="0"/>
                <a:ea typeface="Times New Roman" pitchFamily="18" charset="0"/>
                <a:cs typeface="Arial" pitchFamily="34" charset="0"/>
              </a:rPr>
              <a:t>Порицаемое поведение - </a:t>
            </a:r>
            <a:r>
              <a:rPr lang="ru-RU" dirty="0" err="1">
                <a:latin typeface="Arial" pitchFamily="34" charset="0"/>
                <a:ea typeface="Times New Roman" pitchFamily="18" charset="0"/>
                <a:cs typeface="Arial" pitchFamily="34" charset="0"/>
              </a:rPr>
              <a:t>поведение</a:t>
            </a:r>
            <a:r>
              <a:rPr lang="ru-RU" dirty="0">
                <a:latin typeface="Arial" pitchFamily="34" charset="0"/>
                <a:ea typeface="Times New Roman" pitchFamily="18" charset="0"/>
                <a:cs typeface="Arial" pitchFamily="34" charset="0"/>
              </a:rPr>
              <a:t>, вызывающее более или менее осуждение окружающих, педагогов, родителей (эпизодические нарушения дисциплины, случаи драчливости, грубости, дерзости, нечестности);</a:t>
            </a:r>
            <a:endParaRPr lang="ru-RU" sz="800" dirty="0">
              <a:latin typeface="Arial" pitchFamily="34" charset="0"/>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девиантное</a:t>
            </a: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поведение - нравственно отрицательные действия и поступки (лживость, притворство, лицемерие, эгоизм, конфликтность, агрессивность воровство и т. д.), принявшие характер систематических или привычных; </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предпреступное</a:t>
            </a: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поведение - </a:t>
            </a:r>
            <a:r>
              <a:rPr kumimoji="0" lang="ru-RU"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поведение</a:t>
            </a: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несущее в себе зачатки криминального и деструктивного поведения (эпизодические умышленные нарушения норм требований, регулирующих поведение и взаимоотношения людей в обществе, хулиганство, избиения, вымогательство, распитие спиртных напитков, злостные нарушения дисциплины и общепринятых правил поведения и т. д.); </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 противоправное или преступное поведение - </a:t>
            </a:r>
            <a:r>
              <a:rPr kumimoji="0" lang="ru-RU"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поведение</a:t>
            </a: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связанное с различными правонарушениями и преступлениями.</a:t>
            </a:r>
            <a:endParaRPr kumimoji="0" lang="ru-RU" sz="1600" b="0" i="0" u="none" strike="noStrike" cap="none" normalizeH="0" baseline="0" dirty="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0"/>
          </p:nvPr>
        </p:nvSpPr>
        <p:spPr/>
        <p:txBody>
          <a:bodyPr/>
          <a:lstStyle/>
          <a:p>
            <a:fld id="{A26090C7-5986-4A07-84E2-E9D628EA42EE}"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Что же характерно для противоправного поведения?</a:t>
            </a: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Нравственная деформация формирующейся личности и отклонения в поведении зачастую являются следствием нарушений взаимосвязей с микросредой. Назовем наиболее существенные дефекты межличностных отношений, с которыми ребенок сталкивается в семье.</a:t>
            </a:r>
            <a:endParaRPr lang="ru-RU" dirty="0"/>
          </a:p>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Асоциальное поведение родителей.</a:t>
            </a: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Для ребенка самый действенный образец это его родители. Данные ряда научных исследований свидетельствуют о том, что каждый третий несовершеннолетний правонарушитель воспитывался в такой семье, где он постоянно сталкивался с резко отрицательными аспектами поведения родителей: систематическим пьянством, скандалами, развратом, проявлениями жестокости, совершением взрослыми преступлений. Из семей, где повседневное поведение взрослых носит антиобщественный характер, выходит в 10 раз больше детей с отклонениями в поведении, чем из других семей.</a:t>
            </a:r>
            <a:endParaRPr kumimoji="0" lang="ru-RU" sz="1600" b="0" i="0" u="none" strike="noStrike" cap="none" normalizeH="0" baseline="0" dirty="0">
              <a:ln>
                <a:noFill/>
              </a:ln>
              <a:solidFill>
                <a:schemeClr val="tx1"/>
              </a:solidFill>
              <a:effectLst/>
              <a:latin typeface="Arial" pitchFamily="34" charset="0"/>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A26090C7-5986-4A07-84E2-E9D628EA42EE}"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5260DA-DAFF-4155-AEAD-3FC5100F1450}"/>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5338A588-A5FD-4B2E-8B7E-3CD22A378D8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7622F3AB-238E-4ED0-97EE-4F680AEE56C9}"/>
              </a:ext>
            </a:extLst>
          </p:cNvPr>
          <p:cNvSpPr>
            <a:spLocks noGrp="1"/>
          </p:cNvSpPr>
          <p:nvPr>
            <p:ph type="dt" sz="half" idx="10"/>
          </p:nvPr>
        </p:nvSpPr>
        <p:spPr/>
        <p:txBody>
          <a:bodyPr/>
          <a:lstStyle/>
          <a:p>
            <a:fld id="{5B106E36-FD25-4E2D-B0AA-010F637433A0}" type="datetimeFigureOut">
              <a:rPr lang="ru-RU" smtClean="0"/>
              <a:pPr/>
              <a:t>19.10.2021</a:t>
            </a:fld>
            <a:endParaRPr lang="ru-RU"/>
          </a:p>
        </p:txBody>
      </p:sp>
      <p:sp>
        <p:nvSpPr>
          <p:cNvPr id="5" name="Нижний колонтитул 4">
            <a:extLst>
              <a:ext uri="{FF2B5EF4-FFF2-40B4-BE49-F238E27FC236}">
                <a16:creationId xmlns:a16="http://schemas.microsoft.com/office/drawing/2014/main" id="{C6E91C64-B88F-4C6E-86E8-FDC2039BA93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90938C7-06DD-4A89-BEDE-0AED0437DDD9}"/>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8411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3D57EA-B6A0-4305-92C2-C8D5C6EA7CE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3160FD2-3511-4FB2-B66C-2B21DC7A586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AA83B73-9EA6-4BF0-BD39-CD310FFDBFED}"/>
              </a:ext>
            </a:extLst>
          </p:cNvPr>
          <p:cNvSpPr>
            <a:spLocks noGrp="1"/>
          </p:cNvSpPr>
          <p:nvPr>
            <p:ph type="dt" sz="half" idx="10"/>
          </p:nvPr>
        </p:nvSpPr>
        <p:spPr/>
        <p:txBody>
          <a:bodyPr/>
          <a:lstStyle/>
          <a:p>
            <a:fld id="{5B106E36-FD25-4E2D-B0AA-010F637433A0}" type="datetimeFigureOut">
              <a:rPr lang="ru-RU" smtClean="0"/>
              <a:pPr/>
              <a:t>19.10.2021</a:t>
            </a:fld>
            <a:endParaRPr lang="ru-RU"/>
          </a:p>
        </p:txBody>
      </p:sp>
      <p:sp>
        <p:nvSpPr>
          <p:cNvPr id="5" name="Нижний колонтитул 4">
            <a:extLst>
              <a:ext uri="{FF2B5EF4-FFF2-40B4-BE49-F238E27FC236}">
                <a16:creationId xmlns:a16="http://schemas.microsoft.com/office/drawing/2014/main" id="{44A2E946-24AE-4D25-A43E-BC10F7039A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F38595F-C2EB-4157-B8B0-DE47500C697A}"/>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894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EE113E3-951C-431F-B517-02B1F09B4E90}"/>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54F75AA-A0C4-4613-8BE7-40DD0FC9A279}"/>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9B6129-1EC3-4993-9C20-D918BFEF69EB}"/>
              </a:ext>
            </a:extLst>
          </p:cNvPr>
          <p:cNvSpPr>
            <a:spLocks noGrp="1"/>
          </p:cNvSpPr>
          <p:nvPr>
            <p:ph type="dt" sz="half" idx="10"/>
          </p:nvPr>
        </p:nvSpPr>
        <p:spPr/>
        <p:txBody>
          <a:bodyPr/>
          <a:lstStyle/>
          <a:p>
            <a:fld id="{5B106E36-FD25-4E2D-B0AA-010F637433A0}" type="datetimeFigureOut">
              <a:rPr lang="ru-RU" smtClean="0"/>
              <a:pPr/>
              <a:t>19.10.2021</a:t>
            </a:fld>
            <a:endParaRPr lang="ru-RU"/>
          </a:p>
        </p:txBody>
      </p:sp>
      <p:sp>
        <p:nvSpPr>
          <p:cNvPr id="5" name="Нижний колонтитул 4">
            <a:extLst>
              <a:ext uri="{FF2B5EF4-FFF2-40B4-BE49-F238E27FC236}">
                <a16:creationId xmlns:a16="http://schemas.microsoft.com/office/drawing/2014/main" id="{47F00944-BAD3-4548-B0C1-4BE6707F25A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EDD3110-6100-4F54-A637-169E3A7EF3C7}"/>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211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7BA9AB-4835-4D55-8F8E-E1F7085D87F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5797B18-E844-47BD-A306-492D7D59293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7A3F5F-5103-4EB0-8FF8-F93BB46036BC}"/>
              </a:ext>
            </a:extLst>
          </p:cNvPr>
          <p:cNvSpPr>
            <a:spLocks noGrp="1"/>
          </p:cNvSpPr>
          <p:nvPr>
            <p:ph type="dt" sz="half" idx="10"/>
          </p:nvPr>
        </p:nvSpPr>
        <p:spPr/>
        <p:txBody>
          <a:bodyPr/>
          <a:lstStyle/>
          <a:p>
            <a:fld id="{5B106E36-FD25-4E2D-B0AA-010F637433A0}" type="datetimeFigureOut">
              <a:rPr lang="ru-RU" smtClean="0"/>
              <a:pPr/>
              <a:t>19.10.2021</a:t>
            </a:fld>
            <a:endParaRPr lang="ru-RU"/>
          </a:p>
        </p:txBody>
      </p:sp>
      <p:sp>
        <p:nvSpPr>
          <p:cNvPr id="5" name="Нижний колонтитул 4">
            <a:extLst>
              <a:ext uri="{FF2B5EF4-FFF2-40B4-BE49-F238E27FC236}">
                <a16:creationId xmlns:a16="http://schemas.microsoft.com/office/drawing/2014/main" id="{151BB6A2-D635-42DA-9338-375BDD64E3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E51E10-1024-42E0-82FE-FB232291D131}"/>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7244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387BF3-7347-4278-9CC8-A6A1BB286167}"/>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3CCE7AE2-B163-47C7-8E96-17FC346B761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E7CDE74-3AB5-472D-BD7E-A91864EFFEA2}"/>
              </a:ext>
            </a:extLst>
          </p:cNvPr>
          <p:cNvSpPr>
            <a:spLocks noGrp="1"/>
          </p:cNvSpPr>
          <p:nvPr>
            <p:ph type="dt" sz="half" idx="10"/>
          </p:nvPr>
        </p:nvSpPr>
        <p:spPr/>
        <p:txBody>
          <a:bodyPr/>
          <a:lstStyle/>
          <a:p>
            <a:fld id="{5B106E36-FD25-4E2D-B0AA-010F637433A0}" type="datetimeFigureOut">
              <a:rPr lang="ru-RU" smtClean="0"/>
              <a:pPr/>
              <a:t>19.10.2021</a:t>
            </a:fld>
            <a:endParaRPr lang="ru-RU"/>
          </a:p>
        </p:txBody>
      </p:sp>
      <p:sp>
        <p:nvSpPr>
          <p:cNvPr id="5" name="Нижний колонтитул 4">
            <a:extLst>
              <a:ext uri="{FF2B5EF4-FFF2-40B4-BE49-F238E27FC236}">
                <a16:creationId xmlns:a16="http://schemas.microsoft.com/office/drawing/2014/main" id="{6BF83E93-9680-40BF-8F84-E0B9F5C367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3EE6A6D-A42D-47DD-85C6-3857413AC460}"/>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46859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70243F-F819-4F12-B760-1CE5F1A2724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3E2A7F2-D3FF-4A01-B316-0E05BE7E0A7C}"/>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431C055-1025-4F5F-B5D9-D1011F988FEB}"/>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F55F21A-5759-49D5-832A-E308C2A4AC28}"/>
              </a:ext>
            </a:extLst>
          </p:cNvPr>
          <p:cNvSpPr>
            <a:spLocks noGrp="1"/>
          </p:cNvSpPr>
          <p:nvPr>
            <p:ph type="dt" sz="half" idx="10"/>
          </p:nvPr>
        </p:nvSpPr>
        <p:spPr/>
        <p:txBody>
          <a:bodyPr/>
          <a:lstStyle/>
          <a:p>
            <a:fld id="{5B106E36-FD25-4E2D-B0AA-010F637433A0}" type="datetimeFigureOut">
              <a:rPr lang="ru-RU" smtClean="0"/>
              <a:pPr/>
              <a:t>19.10.2021</a:t>
            </a:fld>
            <a:endParaRPr lang="ru-RU"/>
          </a:p>
        </p:txBody>
      </p:sp>
      <p:sp>
        <p:nvSpPr>
          <p:cNvPr id="6" name="Нижний колонтитул 5">
            <a:extLst>
              <a:ext uri="{FF2B5EF4-FFF2-40B4-BE49-F238E27FC236}">
                <a16:creationId xmlns:a16="http://schemas.microsoft.com/office/drawing/2014/main" id="{25DD3BFA-4654-48AC-A2D4-376EE8EAC6E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D9CEE17-E46D-4D7F-8AA6-DA0976DF3763}"/>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8748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E3AB31-1595-430B-B795-3121D3EBDE3E}"/>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007C0BD-B8EB-44DE-8ACC-7C69C4DB227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D199A557-4ABF-48A7-86FF-909C554836FC}"/>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A5E5513-C62A-4878-AB57-A0824D15CB1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480C8E4A-C97D-4919-97A6-1A2F1E4E20CB}"/>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D42B482-8276-4BF9-8F97-27A1371A823C}"/>
              </a:ext>
            </a:extLst>
          </p:cNvPr>
          <p:cNvSpPr>
            <a:spLocks noGrp="1"/>
          </p:cNvSpPr>
          <p:nvPr>
            <p:ph type="dt" sz="half" idx="10"/>
          </p:nvPr>
        </p:nvSpPr>
        <p:spPr/>
        <p:txBody>
          <a:bodyPr/>
          <a:lstStyle/>
          <a:p>
            <a:fld id="{5B106E36-FD25-4E2D-B0AA-010F637433A0}" type="datetimeFigureOut">
              <a:rPr lang="ru-RU" smtClean="0"/>
              <a:pPr/>
              <a:t>19.10.2021</a:t>
            </a:fld>
            <a:endParaRPr lang="ru-RU"/>
          </a:p>
        </p:txBody>
      </p:sp>
      <p:sp>
        <p:nvSpPr>
          <p:cNvPr id="8" name="Нижний колонтитул 7">
            <a:extLst>
              <a:ext uri="{FF2B5EF4-FFF2-40B4-BE49-F238E27FC236}">
                <a16:creationId xmlns:a16="http://schemas.microsoft.com/office/drawing/2014/main" id="{4DA239F9-7E0B-4C98-BA6D-CB8CEF4DB59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7DE71C8-294B-4691-93CB-18978A67402D}"/>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5320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C45766-7CD3-4D60-8814-03C6AC47CC1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0A383D4-AA09-40BC-A585-A8D4EDAFA3B5}"/>
              </a:ext>
            </a:extLst>
          </p:cNvPr>
          <p:cNvSpPr>
            <a:spLocks noGrp="1"/>
          </p:cNvSpPr>
          <p:nvPr>
            <p:ph type="dt" sz="half" idx="10"/>
          </p:nvPr>
        </p:nvSpPr>
        <p:spPr/>
        <p:txBody>
          <a:bodyPr/>
          <a:lstStyle/>
          <a:p>
            <a:fld id="{5B106E36-FD25-4E2D-B0AA-010F637433A0}" type="datetimeFigureOut">
              <a:rPr lang="ru-RU" smtClean="0"/>
              <a:pPr/>
              <a:t>19.10.2021</a:t>
            </a:fld>
            <a:endParaRPr lang="ru-RU"/>
          </a:p>
        </p:txBody>
      </p:sp>
      <p:sp>
        <p:nvSpPr>
          <p:cNvPr id="4" name="Нижний колонтитул 3">
            <a:extLst>
              <a:ext uri="{FF2B5EF4-FFF2-40B4-BE49-F238E27FC236}">
                <a16:creationId xmlns:a16="http://schemas.microsoft.com/office/drawing/2014/main" id="{2DFAB096-53C0-4A77-9CE1-5FE8EF70122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933FA81-72A6-4B98-8E7A-4FF2240FF987}"/>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4801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7F02650-8551-4393-ADA4-BF5ED0F41075}"/>
              </a:ext>
            </a:extLst>
          </p:cNvPr>
          <p:cNvSpPr>
            <a:spLocks noGrp="1"/>
          </p:cNvSpPr>
          <p:nvPr>
            <p:ph type="dt" sz="half" idx="10"/>
          </p:nvPr>
        </p:nvSpPr>
        <p:spPr/>
        <p:txBody>
          <a:bodyPr/>
          <a:lstStyle/>
          <a:p>
            <a:fld id="{5B106E36-FD25-4E2D-B0AA-010F637433A0}" type="datetimeFigureOut">
              <a:rPr lang="ru-RU" smtClean="0"/>
              <a:pPr/>
              <a:t>19.10.2021</a:t>
            </a:fld>
            <a:endParaRPr lang="ru-RU"/>
          </a:p>
        </p:txBody>
      </p:sp>
      <p:sp>
        <p:nvSpPr>
          <p:cNvPr id="3" name="Нижний колонтитул 2">
            <a:extLst>
              <a:ext uri="{FF2B5EF4-FFF2-40B4-BE49-F238E27FC236}">
                <a16:creationId xmlns:a16="http://schemas.microsoft.com/office/drawing/2014/main" id="{13A5E933-B217-498A-B724-F06815BFE2F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BF92698-2102-4E7B-89BC-592C448179BF}"/>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8198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989872-E742-408E-A1DB-AB66BCB5E4A1}"/>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402B5288-7DAC-47D4-A9EB-34F63D48DCE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010ED45-C621-4A6C-8B3F-965D717625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CE0C08C4-4085-4BA3-B8FB-CC8C1F78D8F0}"/>
              </a:ext>
            </a:extLst>
          </p:cNvPr>
          <p:cNvSpPr>
            <a:spLocks noGrp="1"/>
          </p:cNvSpPr>
          <p:nvPr>
            <p:ph type="dt" sz="half" idx="10"/>
          </p:nvPr>
        </p:nvSpPr>
        <p:spPr/>
        <p:txBody>
          <a:bodyPr/>
          <a:lstStyle/>
          <a:p>
            <a:fld id="{5B106E36-FD25-4E2D-B0AA-010F637433A0}" type="datetimeFigureOut">
              <a:rPr lang="ru-RU" smtClean="0"/>
              <a:pPr/>
              <a:t>19.10.2021</a:t>
            </a:fld>
            <a:endParaRPr lang="ru-RU"/>
          </a:p>
        </p:txBody>
      </p:sp>
      <p:sp>
        <p:nvSpPr>
          <p:cNvPr id="6" name="Нижний колонтитул 5">
            <a:extLst>
              <a:ext uri="{FF2B5EF4-FFF2-40B4-BE49-F238E27FC236}">
                <a16:creationId xmlns:a16="http://schemas.microsoft.com/office/drawing/2014/main" id="{2664E4B2-288F-412D-B893-7014EBD7C43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1AFC31D-01EB-4FD1-9430-3CF4F6616B85}"/>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2084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59EBA1-C25C-40D2-84C5-3DAF094ACCEF}"/>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C8F9E370-FDBA-4FA3-A56A-AF884B5CF59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20CF8DF0-388F-4FF7-9FD8-49FF25C6720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723572AE-CB8C-4750-9D72-14605EE7D2EC}"/>
              </a:ext>
            </a:extLst>
          </p:cNvPr>
          <p:cNvSpPr>
            <a:spLocks noGrp="1"/>
          </p:cNvSpPr>
          <p:nvPr>
            <p:ph type="dt" sz="half" idx="10"/>
          </p:nvPr>
        </p:nvSpPr>
        <p:spPr/>
        <p:txBody>
          <a:bodyPr/>
          <a:lstStyle/>
          <a:p>
            <a:fld id="{5B106E36-FD25-4E2D-B0AA-010F637433A0}" type="datetimeFigureOut">
              <a:rPr lang="ru-RU" smtClean="0"/>
              <a:pPr/>
              <a:t>19.10.2021</a:t>
            </a:fld>
            <a:endParaRPr lang="ru-RU"/>
          </a:p>
        </p:txBody>
      </p:sp>
      <p:sp>
        <p:nvSpPr>
          <p:cNvPr id="6" name="Нижний колонтитул 5">
            <a:extLst>
              <a:ext uri="{FF2B5EF4-FFF2-40B4-BE49-F238E27FC236}">
                <a16:creationId xmlns:a16="http://schemas.microsoft.com/office/drawing/2014/main" id="{8527A8D4-DBE2-4E21-B30E-BA617371245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5379F3-A356-442B-BD2E-E680619F6DE2}"/>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2673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9D0943-A42D-4FAE-B0EB-11F8177AEF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67E98FA-87B7-4EE2-AC8D-0AE276A468F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11A6220-6972-4C67-8254-A7E5B2781AD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106E36-FD25-4E2D-B0AA-010F637433A0}" type="datetimeFigureOut">
              <a:rPr lang="ru-RU" smtClean="0"/>
              <a:pPr/>
              <a:t>19.10.2021</a:t>
            </a:fld>
            <a:endParaRPr lang="ru-RU"/>
          </a:p>
        </p:txBody>
      </p:sp>
      <p:sp>
        <p:nvSpPr>
          <p:cNvPr id="5" name="Нижний колонтитул 4">
            <a:extLst>
              <a:ext uri="{FF2B5EF4-FFF2-40B4-BE49-F238E27FC236}">
                <a16:creationId xmlns:a16="http://schemas.microsoft.com/office/drawing/2014/main" id="{FA7960A3-93C2-4311-AC86-D25008527B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1434A0C-9400-415B-BB6D-3DEDA075012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877239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gif"/></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7.gif"/><Relationship Id="rId4" Type="http://schemas.openxmlformats.org/officeDocument/2006/relationships/image" Target="../media/image46.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404664"/>
            <a:ext cx="6552728" cy="769441"/>
          </a:xfrm>
          <a:prstGeom prst="rect">
            <a:avLst/>
          </a:prstGeom>
          <a:noFill/>
        </p:spPr>
        <p:txBody>
          <a:bodyPr wrap="square" rtlCol="0">
            <a:spAutoFit/>
          </a:bodyPr>
          <a:lstStyle/>
          <a:p>
            <a:r>
              <a:rPr lang="ru-RU" sz="4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Comic Sans MS" pitchFamily="66" charset="0"/>
                <a:cs typeface="Arial" pitchFamily="34" charset="0"/>
              </a:rPr>
              <a:t>ПРЕДУПРЕЖДЕНИЕ</a:t>
            </a:r>
          </a:p>
        </p:txBody>
      </p:sp>
      <p:pic>
        <p:nvPicPr>
          <p:cNvPr id="2051" name="Picture 3" descr="C:\НЕКРАСОВА\анимация\детки человечки\080add047a55341217859effaaabb8d9.gif"/>
          <p:cNvPicPr>
            <a:picLocks noChangeAspect="1" noChangeArrowheads="1" noCrop="1"/>
          </p:cNvPicPr>
          <p:nvPr/>
        </p:nvPicPr>
        <p:blipFill>
          <a:blip r:embed="rId3" cstate="print"/>
          <a:srcRect/>
          <a:stretch>
            <a:fillRect/>
          </a:stretch>
        </p:blipFill>
        <p:spPr bwMode="auto">
          <a:xfrm>
            <a:off x="3059832" y="4581128"/>
            <a:ext cx="2867467" cy="3162647"/>
          </a:xfrm>
          <a:prstGeom prst="rect">
            <a:avLst/>
          </a:prstGeom>
          <a:noFill/>
        </p:spPr>
      </p:pic>
      <p:pic>
        <p:nvPicPr>
          <p:cNvPr id="6" name="Picture 2" descr="C:\НЕКРАСОВА\картинки\эмоции\df099517a5d67fa009bc9665cc0f87ab.jpg.jpg"/>
          <p:cNvPicPr>
            <a:picLocks noChangeAspect="1" noChangeArrowheads="1"/>
          </p:cNvPicPr>
          <p:nvPr/>
        </p:nvPicPr>
        <p:blipFill>
          <a:blip r:embed="rId4" cstate="print"/>
          <a:srcRect/>
          <a:stretch>
            <a:fillRect/>
          </a:stretch>
        </p:blipFill>
        <p:spPr bwMode="auto">
          <a:xfrm>
            <a:off x="251520" y="3284984"/>
            <a:ext cx="2975350" cy="3305944"/>
          </a:xfrm>
          <a:prstGeom prst="rect">
            <a:avLst/>
          </a:prstGeom>
          <a:ln>
            <a:noFill/>
          </a:ln>
          <a:effectLst>
            <a:softEdge rad="112500"/>
          </a:effectLst>
        </p:spPr>
      </p:pic>
      <p:sp>
        <p:nvSpPr>
          <p:cNvPr id="7" name="TextBox 6"/>
          <p:cNvSpPr txBox="1"/>
          <p:nvPr/>
        </p:nvSpPr>
        <p:spPr>
          <a:xfrm>
            <a:off x="1547664" y="1556792"/>
            <a:ext cx="6552728" cy="769441"/>
          </a:xfrm>
          <a:prstGeom prst="rect">
            <a:avLst/>
          </a:prstGeom>
          <a:noFill/>
        </p:spPr>
        <p:txBody>
          <a:bodyPr wrap="square" rtlCol="0">
            <a:spAutoFit/>
          </a:bodyPr>
          <a:lstStyle/>
          <a:p>
            <a:r>
              <a:rPr lang="ru-RU" sz="4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Comic Sans MS" pitchFamily="66" charset="0"/>
                <a:cs typeface="Arial" pitchFamily="34" charset="0"/>
              </a:rPr>
              <a:t>ПРАВОНАРУШЕНИЙ</a:t>
            </a:r>
          </a:p>
        </p:txBody>
      </p:sp>
      <p:sp>
        <p:nvSpPr>
          <p:cNvPr id="8" name="TextBox 7"/>
          <p:cNvSpPr txBox="1"/>
          <p:nvPr/>
        </p:nvSpPr>
        <p:spPr>
          <a:xfrm>
            <a:off x="3851920" y="2708920"/>
            <a:ext cx="2448272" cy="769441"/>
          </a:xfrm>
          <a:prstGeom prst="rect">
            <a:avLst/>
          </a:prstGeom>
          <a:noFill/>
        </p:spPr>
        <p:txBody>
          <a:bodyPr wrap="square" rtlCol="0">
            <a:spAutoFit/>
          </a:bodyPr>
          <a:lstStyle/>
          <a:p>
            <a:r>
              <a:rPr lang="ru-RU" sz="4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Comic Sans MS" pitchFamily="66" charset="0"/>
                <a:cs typeface="Arial" pitchFamily="34" charset="0"/>
              </a:rPr>
              <a:t>ДЕТЕЙ</a:t>
            </a:r>
          </a:p>
        </p:txBody>
      </p:sp>
      <p:pic>
        <p:nvPicPr>
          <p:cNvPr id="9" name="Picture 3" descr="C:\НЕКРАСОВА\картинки\74e32c59dbc8.png"/>
          <p:cNvPicPr>
            <a:picLocks noChangeAspect="1" noChangeArrowheads="1"/>
          </p:cNvPicPr>
          <p:nvPr/>
        </p:nvPicPr>
        <p:blipFill>
          <a:blip r:embed="rId5" cstate="print"/>
          <a:srcRect/>
          <a:stretch>
            <a:fillRect/>
          </a:stretch>
        </p:blipFill>
        <p:spPr bwMode="auto">
          <a:xfrm>
            <a:off x="6300192" y="3501008"/>
            <a:ext cx="2586600" cy="38799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332656"/>
            <a:ext cx="7380312" cy="954107"/>
          </a:xfrm>
          <a:prstGeom prst="rect">
            <a:avLst/>
          </a:prstGeom>
        </p:spPr>
        <p:txBody>
          <a:bodyPr wrap="square">
            <a:spAutoFit/>
          </a:bodyPr>
          <a:lstStyle/>
          <a:p>
            <a:pPr algn="ctr"/>
            <a:r>
              <a:rPr lang="ru-RU" sz="2800" b="1" i="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Недостаточное внимание и любовь со стороны родителей. </a:t>
            </a:r>
            <a:endParaRPr lang="ru-RU" sz="2000" b="1" i="1" u="sng"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6" name="TextBox 5"/>
          <p:cNvSpPr txBox="1"/>
          <p:nvPr/>
        </p:nvSpPr>
        <p:spPr>
          <a:xfrm>
            <a:off x="323528" y="1628800"/>
            <a:ext cx="2736304" cy="954107"/>
          </a:xfrm>
          <a:prstGeom prst="rect">
            <a:avLst/>
          </a:prstGeom>
          <a:noFill/>
          <a:ln>
            <a:solidFill>
              <a:srgbClr val="002060"/>
            </a:solidFill>
          </a:ln>
        </p:spPr>
        <p:txBody>
          <a:bodyPr wrap="square" rtlCol="0">
            <a:spAutoFit/>
          </a:bodyPr>
          <a:lstStyle/>
          <a:p>
            <a:r>
              <a:rPr lang="ru-RU" sz="2800" b="1" dirty="0">
                <a:ln w="12700">
                  <a:solidFill>
                    <a:schemeClr val="tx2">
                      <a:satMod val="155000"/>
                    </a:schemeClr>
                  </a:solidFill>
                  <a:prstDash val="solid"/>
                </a:ln>
                <a:solidFill>
                  <a:srgbClr val="002060"/>
                </a:solidFill>
                <a:latin typeface="Comic Sans MS" pitchFamily="66" charset="0"/>
                <a:cs typeface="Arial" pitchFamily="34" charset="0"/>
              </a:rPr>
              <a:t>Внутреннее одиночество</a:t>
            </a:r>
          </a:p>
        </p:txBody>
      </p:sp>
      <p:sp>
        <p:nvSpPr>
          <p:cNvPr id="7" name="TextBox 6"/>
          <p:cNvSpPr txBox="1"/>
          <p:nvPr/>
        </p:nvSpPr>
        <p:spPr>
          <a:xfrm>
            <a:off x="5220072" y="1628800"/>
            <a:ext cx="3528392" cy="954107"/>
          </a:xfrm>
          <a:prstGeom prst="rect">
            <a:avLst/>
          </a:prstGeom>
          <a:noFill/>
          <a:ln>
            <a:solidFill>
              <a:srgbClr val="002060"/>
            </a:solidFill>
          </a:ln>
        </p:spPr>
        <p:txBody>
          <a:bodyPr wrap="square" rtlCol="0">
            <a:spAutoFit/>
          </a:bodyPr>
          <a:lstStyle/>
          <a:p>
            <a:pPr algn="ctr"/>
            <a:r>
              <a:rPr lang="ru-RU" sz="2800" b="1" dirty="0">
                <a:ln w="12700">
                  <a:solidFill>
                    <a:schemeClr val="tx2">
                      <a:satMod val="155000"/>
                    </a:schemeClr>
                  </a:solidFill>
                  <a:prstDash val="solid"/>
                </a:ln>
                <a:solidFill>
                  <a:srgbClr val="002060"/>
                </a:solidFill>
                <a:latin typeface="Comic Sans MS" pitchFamily="66" charset="0"/>
                <a:cs typeface="Arial" pitchFamily="34" charset="0"/>
              </a:rPr>
              <a:t>Психологическая безнадзорность</a:t>
            </a:r>
          </a:p>
        </p:txBody>
      </p:sp>
      <p:cxnSp>
        <p:nvCxnSpPr>
          <p:cNvPr id="9" name="Прямая со стрелкой 8"/>
          <p:cNvCxnSpPr>
            <a:endCxn id="6" idx="3"/>
          </p:cNvCxnSpPr>
          <p:nvPr/>
        </p:nvCxnSpPr>
        <p:spPr>
          <a:xfrm flipH="1">
            <a:off x="3059832" y="1196752"/>
            <a:ext cx="1224136" cy="909102"/>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endCxn id="7" idx="1"/>
          </p:cNvCxnSpPr>
          <p:nvPr/>
        </p:nvCxnSpPr>
        <p:spPr>
          <a:xfrm>
            <a:off x="4283968" y="1196752"/>
            <a:ext cx="936104" cy="909102"/>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Стрелка вниз 13"/>
          <p:cNvSpPr/>
          <p:nvPr/>
        </p:nvSpPr>
        <p:spPr>
          <a:xfrm>
            <a:off x="4067944" y="1268760"/>
            <a:ext cx="360040" cy="144016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omic Sans MS" pitchFamily="66" charset="0"/>
              <a:cs typeface="Arial" pitchFamily="34" charset="0"/>
            </a:endParaRPr>
          </a:p>
        </p:txBody>
      </p:sp>
      <p:sp>
        <p:nvSpPr>
          <p:cNvPr id="16" name="TextBox 15"/>
          <p:cNvSpPr txBox="1"/>
          <p:nvPr/>
        </p:nvSpPr>
        <p:spPr>
          <a:xfrm>
            <a:off x="683568" y="2708920"/>
            <a:ext cx="7488832" cy="954107"/>
          </a:xfrm>
          <a:prstGeom prst="rect">
            <a:avLst/>
          </a:prstGeom>
          <a:noFill/>
          <a:ln>
            <a:solidFill>
              <a:srgbClr val="C00000"/>
            </a:solidFill>
          </a:ln>
        </p:spPr>
        <p:txBody>
          <a:bodyPr wrap="square" rtlCol="0">
            <a:spAutoFit/>
          </a:bodyPr>
          <a:lstStyle/>
          <a:p>
            <a:pPr algn="ctr"/>
            <a:r>
              <a:rPr lang="ru-RU" sz="2800" b="1" dirty="0">
                <a:ln w="12700">
                  <a:solidFill>
                    <a:schemeClr val="tx2">
                      <a:satMod val="155000"/>
                    </a:schemeClr>
                  </a:solidFill>
                  <a:prstDash val="solid"/>
                </a:ln>
                <a:solidFill>
                  <a:srgbClr val="C00000"/>
                </a:solidFill>
                <a:latin typeface="Comic Sans MS" pitchFamily="66" charset="0"/>
                <a:cs typeface="Arial" pitchFamily="34" charset="0"/>
              </a:rPr>
              <a:t>Общение со сверстниками и взрослыми вне семьи</a:t>
            </a:r>
          </a:p>
        </p:txBody>
      </p:sp>
      <p:sp>
        <p:nvSpPr>
          <p:cNvPr id="18" name="TextBox 17"/>
          <p:cNvSpPr txBox="1"/>
          <p:nvPr/>
        </p:nvSpPr>
        <p:spPr>
          <a:xfrm>
            <a:off x="323528" y="4293096"/>
            <a:ext cx="8496944" cy="954107"/>
          </a:xfrm>
          <a:prstGeom prst="rect">
            <a:avLst/>
          </a:prstGeom>
          <a:noFill/>
          <a:ln>
            <a:solidFill>
              <a:srgbClr val="C00000"/>
            </a:solidFill>
          </a:ln>
        </p:spPr>
        <p:txBody>
          <a:bodyPr wrap="square" rtlCol="0">
            <a:spAutoFit/>
          </a:bodyPr>
          <a:lstStyle/>
          <a:p>
            <a:pPr algn="ctr"/>
            <a:r>
              <a:rPr lang="ru-RU" sz="2800" b="1" dirty="0">
                <a:ln w="12700">
                  <a:solidFill>
                    <a:schemeClr val="tx2">
                      <a:satMod val="155000"/>
                    </a:schemeClr>
                  </a:solidFill>
                  <a:prstDash val="solid"/>
                </a:ln>
                <a:solidFill>
                  <a:srgbClr val="C00000"/>
                </a:solidFill>
                <a:latin typeface="Comic Sans MS" pitchFamily="66" charset="0"/>
                <a:cs typeface="Arial" pitchFamily="34" charset="0"/>
              </a:rPr>
              <a:t>Компенсация нехватки внимания, ласки </a:t>
            </a:r>
            <a:r>
              <a:rPr lang="ru-RU" sz="28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и заботы со стороны родителей</a:t>
            </a:r>
            <a:endParaRPr lang="ru-RU" sz="2800" b="1" dirty="0">
              <a:ln w="12700">
                <a:solidFill>
                  <a:schemeClr val="tx2">
                    <a:satMod val="155000"/>
                  </a:schemeClr>
                </a:solidFill>
                <a:prstDash val="solid"/>
              </a:ln>
              <a:solidFill>
                <a:srgbClr val="C00000"/>
              </a:solidFill>
              <a:latin typeface="Comic Sans MS" pitchFamily="66" charset="0"/>
              <a:cs typeface="Arial" pitchFamily="34" charset="0"/>
            </a:endParaRPr>
          </a:p>
        </p:txBody>
      </p:sp>
      <p:cxnSp>
        <p:nvCxnSpPr>
          <p:cNvPr id="25" name="Прямая со стрелкой 24"/>
          <p:cNvCxnSpPr/>
          <p:nvPr/>
        </p:nvCxnSpPr>
        <p:spPr>
          <a:xfrm>
            <a:off x="4211960" y="3573016"/>
            <a:ext cx="0" cy="720080"/>
          </a:xfrm>
          <a:prstGeom prst="straightConnector1">
            <a:avLst/>
          </a:prstGeom>
          <a:ln w="762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3528" y="5517232"/>
            <a:ext cx="6048672" cy="954107"/>
          </a:xfrm>
          <a:prstGeom prst="rect">
            <a:avLst/>
          </a:prstGeom>
          <a:noFill/>
          <a:ln>
            <a:solidFill>
              <a:srgbClr val="C00000"/>
            </a:solidFill>
          </a:ln>
        </p:spPr>
        <p:txBody>
          <a:bodyPr wrap="square" rtlCol="0">
            <a:spAutoFit/>
          </a:bodyPr>
          <a:lstStyle/>
          <a:p>
            <a:pPr algn="ctr"/>
            <a:r>
              <a:rPr lang="ru-RU" sz="2800" b="1" dirty="0">
                <a:ln w="12700">
                  <a:solidFill>
                    <a:schemeClr val="tx2">
                      <a:satMod val="155000"/>
                    </a:schemeClr>
                  </a:solidFill>
                  <a:prstDash val="solid"/>
                </a:ln>
                <a:solidFill>
                  <a:srgbClr val="002060"/>
                </a:solidFill>
                <a:latin typeface="Comic Sans MS" pitchFamily="66" charset="0"/>
                <a:cs typeface="Arial" pitchFamily="34" charset="0"/>
              </a:rPr>
              <a:t>Пагубное влияние </a:t>
            </a:r>
            <a:r>
              <a:rPr lang="ru-RU" sz="28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на моральное развитие и поведение детей</a:t>
            </a:r>
            <a:endParaRPr lang="ru-RU" sz="2800" b="1" dirty="0">
              <a:ln w="12700">
                <a:solidFill>
                  <a:schemeClr val="tx2">
                    <a:satMod val="155000"/>
                  </a:schemeClr>
                </a:solidFill>
                <a:prstDash val="solid"/>
              </a:ln>
              <a:solidFill>
                <a:srgbClr val="002060"/>
              </a:solidFill>
              <a:latin typeface="Comic Sans MS" pitchFamily="66" charset="0"/>
              <a:cs typeface="Arial" pitchFamily="34" charset="0"/>
            </a:endParaRPr>
          </a:p>
        </p:txBody>
      </p:sp>
      <p:pic>
        <p:nvPicPr>
          <p:cNvPr id="1026" name="Picture 2" descr="C:\НЕКРАСОВА\анимация\ЗНАКИ\275027777.gif"/>
          <p:cNvPicPr>
            <a:picLocks noChangeAspect="1" noChangeArrowheads="1" noCrop="1"/>
          </p:cNvPicPr>
          <p:nvPr/>
        </p:nvPicPr>
        <p:blipFill>
          <a:blip r:embed="rId3" cstate="print">
            <a:duotone>
              <a:prstClr val="black"/>
              <a:schemeClr val="tx2">
                <a:tint val="45000"/>
                <a:satMod val="400000"/>
              </a:schemeClr>
            </a:duotone>
          </a:blip>
          <a:srcRect/>
          <a:stretch>
            <a:fillRect/>
          </a:stretch>
        </p:blipFill>
        <p:spPr bwMode="auto">
          <a:xfrm>
            <a:off x="6804248" y="5373216"/>
            <a:ext cx="651693" cy="1240319"/>
          </a:xfrm>
          <a:prstGeom prst="rect">
            <a:avLst/>
          </a:prstGeom>
          <a:noFill/>
        </p:spPr>
      </p:pic>
      <p:pic>
        <p:nvPicPr>
          <p:cNvPr id="13" name="Picture 5" descr="slovo_pics1s"/>
          <p:cNvPicPr>
            <a:picLocks noChangeAspect="1" noChangeArrowheads="1"/>
          </p:cNvPicPr>
          <p:nvPr/>
        </p:nvPicPr>
        <p:blipFill>
          <a:blip r:embed="rId4" cstate="print"/>
          <a:srcRect/>
          <a:stretch>
            <a:fillRect/>
          </a:stretch>
        </p:blipFill>
        <p:spPr bwMode="auto">
          <a:xfrm>
            <a:off x="7236296" y="260648"/>
            <a:ext cx="1368152" cy="13681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par>
                          <p:cTn id="22" fill="hold">
                            <p:stCondLst>
                              <p:cond delay="4500"/>
                            </p:stCondLst>
                            <p:childTnLst>
                              <p:par>
                                <p:cTn id="23" presetID="3"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par>
                          <p:cTn id="26" fill="hold">
                            <p:stCondLst>
                              <p:cond delay="5000"/>
                            </p:stCondLst>
                            <p:childTnLst>
                              <p:par>
                                <p:cTn id="27" presetID="3" presetClass="entr" presetSubtype="1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par>
                          <p:cTn id="33" fill="hold">
                            <p:stCondLst>
                              <p:cond delay="5500"/>
                            </p:stCondLst>
                            <p:childTnLst>
                              <p:par>
                                <p:cTn id="34" presetID="7" presetClass="entr" presetSubtype="4"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000" fill="hold"/>
                                        <p:tgtEl>
                                          <p:spTgt spid="30"/>
                                        </p:tgtEl>
                                        <p:attrNameLst>
                                          <p:attrName>ppt_x</p:attrName>
                                        </p:attrNameLst>
                                      </p:cBhvr>
                                      <p:tavLst>
                                        <p:tav tm="0">
                                          <p:val>
                                            <p:strVal val="#ppt_x"/>
                                          </p:val>
                                        </p:tav>
                                        <p:tav tm="100000">
                                          <p:val>
                                            <p:strVal val="#ppt_x"/>
                                          </p:val>
                                        </p:tav>
                                      </p:tavLst>
                                    </p:anim>
                                    <p:anim calcmode="lin" valueType="num">
                                      <p:cBhvr additive="base">
                                        <p:cTn id="37" dur="1000" fill="hold"/>
                                        <p:tgtEl>
                                          <p:spTgt spid="30"/>
                                        </p:tgtEl>
                                        <p:attrNameLst>
                                          <p:attrName>ppt_y</p:attrName>
                                        </p:attrNameLst>
                                      </p:cBhvr>
                                      <p:tavLst>
                                        <p:tav tm="0">
                                          <p:val>
                                            <p:strVal val="1+#ppt_h/2"/>
                                          </p:val>
                                        </p:tav>
                                        <p:tav tm="100000">
                                          <p:val>
                                            <p:strVal val="#ppt_y"/>
                                          </p:val>
                                        </p:tav>
                                      </p:tavLst>
                                    </p:anim>
                                  </p:childTnLst>
                                </p:cTn>
                              </p:par>
                              <p:par>
                                <p:cTn id="38" presetID="7" presetClass="entr" presetSubtype="4"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additive="base">
                                        <p:cTn id="40" dur="1000" fill="hold"/>
                                        <p:tgtEl>
                                          <p:spTgt spid="1026"/>
                                        </p:tgtEl>
                                        <p:attrNameLst>
                                          <p:attrName>ppt_x</p:attrName>
                                        </p:attrNameLst>
                                      </p:cBhvr>
                                      <p:tavLst>
                                        <p:tav tm="0">
                                          <p:val>
                                            <p:strVal val="#ppt_x"/>
                                          </p:val>
                                        </p:tav>
                                        <p:tav tm="100000">
                                          <p:val>
                                            <p:strVal val="#ppt_x"/>
                                          </p:val>
                                        </p:tav>
                                      </p:tavLst>
                                    </p:anim>
                                    <p:anim calcmode="lin" valueType="num">
                                      <p:cBhvr additive="base">
                                        <p:cTn id="41"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6" grpId="0" animBg="1"/>
      <p:bldP spid="1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5661248"/>
            <a:ext cx="3024336" cy="1077218"/>
          </a:xfrm>
          <a:prstGeom prst="rect">
            <a:avLst/>
          </a:prstGeom>
          <a:ln>
            <a:solidFill>
              <a:srgbClr val="002060"/>
            </a:solidFill>
          </a:ln>
        </p:spPr>
        <p:txBody>
          <a:bodyPr wrap="square">
            <a:spAutoFit/>
          </a:bodyPr>
          <a:lstStyle/>
          <a:p>
            <a:pPr algn="ctr"/>
            <a:r>
              <a:rPr lang="ru-RU" sz="3200" b="1" dirty="0">
                <a:ln w="12700">
                  <a:solidFill>
                    <a:schemeClr val="tx2">
                      <a:satMod val="155000"/>
                    </a:schemeClr>
                  </a:solidFill>
                  <a:prstDash val="solid"/>
                </a:ln>
                <a:solidFill>
                  <a:srgbClr val="002060"/>
                </a:solidFill>
                <a:latin typeface="Comic Sans MS" pitchFamily="66" charset="0"/>
                <a:cs typeface="Arial" pitchFamily="34" charset="0"/>
              </a:rPr>
              <a:t>загружены на работе</a:t>
            </a:r>
          </a:p>
        </p:txBody>
      </p:sp>
      <p:sp>
        <p:nvSpPr>
          <p:cNvPr id="3" name="Прямоугольник 2"/>
          <p:cNvSpPr/>
          <p:nvPr/>
        </p:nvSpPr>
        <p:spPr>
          <a:xfrm>
            <a:off x="0" y="332656"/>
            <a:ext cx="9144000" cy="584775"/>
          </a:xfrm>
          <a:prstGeom prst="rect">
            <a:avLst/>
          </a:prstGeom>
        </p:spPr>
        <p:txBody>
          <a:bodyPr wrap="square">
            <a:spAutoFit/>
          </a:bodyPr>
          <a:lstStyle/>
          <a:p>
            <a:pPr algn="ctr"/>
            <a:r>
              <a:rPr lang="ru-RU" sz="3200" b="1" i="1" u="sng" dirty="0" err="1">
                <a:ln w="12700">
                  <a:solidFill>
                    <a:srgbClr val="1F497D">
                      <a:satMod val="155000"/>
                    </a:srgbClr>
                  </a:solidFill>
                  <a:prstDash val="solid"/>
                </a:ln>
                <a:solidFill>
                  <a:srgbClr val="C00000"/>
                </a:solidFill>
                <a:latin typeface="Comic Sans MS" pitchFamily="66" charset="0"/>
                <a:cs typeface="Arial" pitchFamily="34" charset="0"/>
              </a:rPr>
              <a:t>Гипоопёка</a:t>
            </a:r>
            <a:endParaRPr lang="ru-RU" sz="3200" i="1" u="sng" dirty="0">
              <a:solidFill>
                <a:srgbClr val="C00000"/>
              </a:solidFill>
              <a:latin typeface="Comic Sans MS" pitchFamily="66" charset="0"/>
            </a:endParaRPr>
          </a:p>
        </p:txBody>
      </p:sp>
      <p:sp>
        <p:nvSpPr>
          <p:cNvPr id="4" name="Прямоугольник 3"/>
          <p:cNvSpPr/>
          <p:nvPr/>
        </p:nvSpPr>
        <p:spPr>
          <a:xfrm>
            <a:off x="0" y="1124744"/>
            <a:ext cx="4067944" cy="1569660"/>
          </a:xfrm>
          <a:prstGeom prst="rect">
            <a:avLst/>
          </a:prstGeom>
          <a:ln>
            <a:solidFill>
              <a:srgbClr val="002060"/>
            </a:solidFill>
          </a:ln>
        </p:spPr>
        <p:txBody>
          <a:bodyPr wrap="square">
            <a:spAutoFit/>
          </a:bodyPr>
          <a:lstStyle/>
          <a:p>
            <a:pPr lvl="0" algn="ctr"/>
            <a:r>
              <a:rPr lang="ru-RU" sz="3200" b="1" dirty="0">
                <a:ln w="12700">
                  <a:solidFill>
                    <a:srgbClr val="1F497D">
                      <a:satMod val="155000"/>
                    </a:srgbClr>
                  </a:solidFill>
                  <a:prstDash val="solid"/>
                </a:ln>
                <a:solidFill>
                  <a:srgbClr val="002060"/>
                </a:solidFill>
                <a:latin typeface="Comic Sans MS" pitchFamily="66" charset="0"/>
                <a:cs typeface="Arial" pitchFamily="34" charset="0"/>
              </a:rPr>
              <a:t>недостаток внимания со стороны взрослых</a:t>
            </a:r>
          </a:p>
        </p:txBody>
      </p:sp>
      <p:sp>
        <p:nvSpPr>
          <p:cNvPr id="5" name="Прямоугольник 4"/>
          <p:cNvSpPr/>
          <p:nvPr/>
        </p:nvSpPr>
        <p:spPr>
          <a:xfrm>
            <a:off x="5724128" y="1124744"/>
            <a:ext cx="3419872" cy="1569660"/>
          </a:xfrm>
          <a:prstGeom prst="rect">
            <a:avLst/>
          </a:prstGeom>
          <a:ln>
            <a:solidFill>
              <a:srgbClr val="002060"/>
            </a:solidFill>
          </a:ln>
        </p:spPr>
        <p:txBody>
          <a:bodyPr wrap="square">
            <a:spAutoFit/>
          </a:bodyPr>
          <a:lstStyle/>
          <a:p>
            <a:pPr lvl="0" algn="ctr"/>
            <a:r>
              <a:rPr lang="ru-RU" sz="3200" b="1" dirty="0">
                <a:ln w="12700">
                  <a:solidFill>
                    <a:srgbClr val="1F497D">
                      <a:satMod val="155000"/>
                    </a:srgbClr>
                  </a:solidFill>
                  <a:prstDash val="solid"/>
                </a:ln>
                <a:solidFill>
                  <a:srgbClr val="002060"/>
                </a:solidFill>
                <a:latin typeface="Comic Sans MS" pitchFamily="66" charset="0"/>
                <a:cs typeface="Arial" pitchFamily="34" charset="0"/>
              </a:rPr>
              <a:t>дети предоставлены сами себе </a:t>
            </a:r>
          </a:p>
        </p:txBody>
      </p:sp>
      <p:sp>
        <p:nvSpPr>
          <p:cNvPr id="6" name="Прямоугольник 5"/>
          <p:cNvSpPr/>
          <p:nvPr/>
        </p:nvSpPr>
        <p:spPr>
          <a:xfrm>
            <a:off x="0" y="2780928"/>
            <a:ext cx="9144000" cy="584775"/>
          </a:xfrm>
          <a:prstGeom prst="rect">
            <a:avLst/>
          </a:prstGeom>
        </p:spPr>
        <p:txBody>
          <a:bodyPr wrap="square">
            <a:spAutoFit/>
          </a:bodyPr>
          <a:lstStyle/>
          <a:p>
            <a:pPr algn="ctr"/>
            <a:r>
              <a:rPr lang="ru-RU" sz="3200" b="1" i="1" u="sng" dirty="0">
                <a:ln w="12700">
                  <a:solidFill>
                    <a:srgbClr val="1F497D">
                      <a:satMod val="155000"/>
                    </a:srgbClr>
                  </a:solidFill>
                  <a:prstDash val="solid"/>
                </a:ln>
                <a:solidFill>
                  <a:srgbClr val="C00000"/>
                </a:solidFill>
                <a:latin typeface="Comic Sans MS" pitchFamily="66" charset="0"/>
                <a:cs typeface="Arial" pitchFamily="34" charset="0"/>
              </a:rPr>
              <a:t>Причины </a:t>
            </a:r>
            <a:r>
              <a:rPr lang="ru-RU" sz="3200" b="1" i="1" u="sng" dirty="0" err="1">
                <a:ln w="12700">
                  <a:solidFill>
                    <a:srgbClr val="1F497D">
                      <a:satMod val="155000"/>
                    </a:srgbClr>
                  </a:solidFill>
                  <a:prstDash val="solid"/>
                </a:ln>
                <a:solidFill>
                  <a:srgbClr val="C00000"/>
                </a:solidFill>
                <a:latin typeface="Comic Sans MS" pitchFamily="66" charset="0"/>
                <a:cs typeface="Arial" pitchFamily="34" charset="0"/>
              </a:rPr>
              <a:t>гипоопеки</a:t>
            </a:r>
            <a:r>
              <a:rPr lang="ru-RU" sz="3200" b="1" i="1" u="sng" dirty="0">
                <a:ln w="12700">
                  <a:solidFill>
                    <a:srgbClr val="1F497D">
                      <a:satMod val="155000"/>
                    </a:srgbClr>
                  </a:solidFill>
                  <a:prstDash val="solid"/>
                </a:ln>
                <a:solidFill>
                  <a:srgbClr val="C00000"/>
                </a:solidFill>
                <a:latin typeface="Comic Sans MS" pitchFamily="66" charset="0"/>
                <a:cs typeface="Arial" pitchFamily="34" charset="0"/>
              </a:rPr>
              <a:t> </a:t>
            </a:r>
            <a:endParaRPr lang="ru-RU" sz="3200" i="1" u="sng" dirty="0">
              <a:solidFill>
                <a:srgbClr val="C00000"/>
              </a:solidFill>
              <a:latin typeface="Comic Sans MS" pitchFamily="66" charset="0"/>
            </a:endParaRPr>
          </a:p>
        </p:txBody>
      </p:sp>
      <p:sp>
        <p:nvSpPr>
          <p:cNvPr id="7" name="Прямоугольник 6"/>
          <p:cNvSpPr/>
          <p:nvPr/>
        </p:nvSpPr>
        <p:spPr>
          <a:xfrm>
            <a:off x="395536" y="3933056"/>
            <a:ext cx="3528392" cy="1569660"/>
          </a:xfrm>
          <a:prstGeom prst="rect">
            <a:avLst/>
          </a:prstGeom>
          <a:ln>
            <a:solidFill>
              <a:srgbClr val="002060"/>
            </a:solidFill>
          </a:ln>
        </p:spPr>
        <p:txBody>
          <a:bodyPr wrap="square">
            <a:spAutoFit/>
          </a:bodyPr>
          <a:lstStyle/>
          <a:p>
            <a:pPr lvl="0" algn="ctr"/>
            <a:r>
              <a:rPr lang="ru-RU" sz="3200" b="1" dirty="0">
                <a:ln w="12700">
                  <a:solidFill>
                    <a:srgbClr val="1F497D">
                      <a:satMod val="155000"/>
                    </a:srgbClr>
                  </a:solidFill>
                  <a:prstDash val="solid"/>
                </a:ln>
                <a:solidFill>
                  <a:srgbClr val="002060"/>
                </a:solidFill>
                <a:latin typeface="Comic Sans MS" pitchFamily="66" charset="0"/>
                <a:cs typeface="Arial" pitchFamily="34" charset="0"/>
              </a:rPr>
              <a:t>пренебрегают своими обязанностями</a:t>
            </a:r>
          </a:p>
        </p:txBody>
      </p:sp>
      <p:sp>
        <p:nvSpPr>
          <p:cNvPr id="8" name="Прямоугольник 7"/>
          <p:cNvSpPr/>
          <p:nvPr/>
        </p:nvSpPr>
        <p:spPr>
          <a:xfrm>
            <a:off x="3563888" y="3356992"/>
            <a:ext cx="2279791" cy="584775"/>
          </a:xfrm>
          <a:prstGeom prst="rect">
            <a:avLst/>
          </a:prstGeom>
        </p:spPr>
        <p:txBody>
          <a:bodyPr wrap="none">
            <a:spAutoFit/>
          </a:bodyPr>
          <a:lstStyle/>
          <a:p>
            <a:r>
              <a:rPr lang="ru-RU" sz="3200" b="1" dirty="0">
                <a:ln w="12700">
                  <a:solidFill>
                    <a:srgbClr val="1F497D">
                      <a:satMod val="155000"/>
                    </a:srgbClr>
                  </a:solidFill>
                  <a:prstDash val="solid"/>
                </a:ln>
                <a:solidFill>
                  <a:srgbClr val="002060"/>
                </a:solidFill>
                <a:latin typeface="Comic Sans MS" pitchFamily="66" charset="0"/>
                <a:cs typeface="Arial" pitchFamily="34" charset="0"/>
              </a:rPr>
              <a:t>родители </a:t>
            </a:r>
            <a:endParaRPr lang="ru-RU" sz="2000" dirty="0">
              <a:latin typeface="Comic Sans MS" pitchFamily="66" charset="0"/>
            </a:endParaRPr>
          </a:p>
        </p:txBody>
      </p:sp>
      <p:sp>
        <p:nvSpPr>
          <p:cNvPr id="9" name="Прямоугольник 8"/>
          <p:cNvSpPr/>
          <p:nvPr/>
        </p:nvSpPr>
        <p:spPr>
          <a:xfrm>
            <a:off x="5940152" y="3933056"/>
            <a:ext cx="2880320" cy="1569660"/>
          </a:xfrm>
          <a:prstGeom prst="rect">
            <a:avLst/>
          </a:prstGeom>
          <a:ln>
            <a:solidFill>
              <a:srgbClr val="002060"/>
            </a:solidFill>
          </a:ln>
        </p:spPr>
        <p:txBody>
          <a:bodyPr wrap="square">
            <a:spAutoFit/>
          </a:bodyPr>
          <a:lstStyle/>
          <a:p>
            <a:pPr lvl="0" algn="ctr"/>
            <a:r>
              <a:rPr lang="ru-RU" sz="3200" b="1" dirty="0">
                <a:ln w="12700">
                  <a:solidFill>
                    <a:srgbClr val="1F497D">
                      <a:satMod val="155000"/>
                    </a:srgbClr>
                  </a:solidFill>
                  <a:prstDash val="solid"/>
                </a:ln>
                <a:solidFill>
                  <a:srgbClr val="002060"/>
                </a:solidFill>
                <a:latin typeface="Comic Sans MS" pitchFamily="66" charset="0"/>
                <a:cs typeface="Arial" pitchFamily="34" charset="0"/>
              </a:rPr>
              <a:t>постоянно конфликтуют между собой</a:t>
            </a:r>
          </a:p>
        </p:txBody>
      </p:sp>
      <p:pic>
        <p:nvPicPr>
          <p:cNvPr id="10" name="Picture 4" descr="plach_1"/>
          <p:cNvPicPr>
            <a:picLocks noChangeAspect="1" noChangeArrowheads="1"/>
          </p:cNvPicPr>
          <p:nvPr/>
        </p:nvPicPr>
        <p:blipFill>
          <a:blip r:embed="rId3" cstate="print"/>
          <a:srcRect/>
          <a:stretch>
            <a:fillRect/>
          </a:stretch>
        </p:blipFill>
        <p:spPr bwMode="auto">
          <a:xfrm>
            <a:off x="4139952" y="1124744"/>
            <a:ext cx="1512168" cy="1512168"/>
          </a:xfrm>
          <a:prstGeom prst="rect">
            <a:avLst/>
          </a:prstGeom>
          <a:noFill/>
          <a:ln w="9525">
            <a:noFill/>
            <a:miter lim="800000"/>
            <a:headEnd/>
            <a:tailEnd/>
          </a:ln>
        </p:spPr>
      </p:pic>
      <p:cxnSp>
        <p:nvCxnSpPr>
          <p:cNvPr id="12" name="Прямая со стрелкой 11"/>
          <p:cNvCxnSpPr/>
          <p:nvPr/>
        </p:nvCxnSpPr>
        <p:spPr>
          <a:xfrm flipH="1">
            <a:off x="2843808" y="836712"/>
            <a:ext cx="1800200" cy="288032"/>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1835696" y="3645024"/>
            <a:ext cx="1728192" cy="279321"/>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8" idx="2"/>
          </p:cNvCxnSpPr>
          <p:nvPr/>
        </p:nvCxnSpPr>
        <p:spPr>
          <a:xfrm>
            <a:off x="4703784" y="3941767"/>
            <a:ext cx="12232" cy="1431449"/>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652120" y="3645024"/>
            <a:ext cx="1440160" cy="288032"/>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644008" y="836712"/>
            <a:ext cx="2448272" cy="279321"/>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3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1" fill="hold">
                            <p:stCondLst>
                              <p:cond delay="5000"/>
                            </p:stCondLst>
                            <p:childTnLst>
                              <p:par>
                                <p:cTn id="22" presetID="3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800" decel="100000"/>
                                        <p:tgtEl>
                                          <p:spTgt spid="8"/>
                                        </p:tgtEl>
                                      </p:cBhvr>
                                    </p:animEffect>
                                    <p:anim calcmode="lin" valueType="num">
                                      <p:cBhvr>
                                        <p:cTn id="25" dur="800" decel="100000" fill="hold"/>
                                        <p:tgtEl>
                                          <p:spTgt spid="8"/>
                                        </p:tgtEl>
                                        <p:attrNameLst>
                                          <p:attrName>style.rotation</p:attrName>
                                        </p:attrNameLst>
                                      </p:cBhvr>
                                      <p:tavLst>
                                        <p:tav tm="0">
                                          <p:val>
                                            <p:fltVal val="-90"/>
                                          </p:val>
                                        </p:tav>
                                        <p:tav tm="100000">
                                          <p:val>
                                            <p:fltVal val="0"/>
                                          </p:val>
                                        </p:tav>
                                      </p:tavLst>
                                    </p:anim>
                                    <p:anim calcmode="lin" valueType="num">
                                      <p:cBhvr>
                                        <p:cTn id="26" dur="800" decel="100000" fill="hold"/>
                                        <p:tgtEl>
                                          <p:spTgt spid="8"/>
                                        </p:tgtEl>
                                        <p:attrNameLst>
                                          <p:attrName>ppt_x</p:attrName>
                                        </p:attrNameLst>
                                      </p:cBhvr>
                                      <p:tavLst>
                                        <p:tav tm="0">
                                          <p:val>
                                            <p:strVal val="#ppt_x+0.4"/>
                                          </p:val>
                                        </p:tav>
                                        <p:tav tm="100000">
                                          <p:val>
                                            <p:strVal val="#ppt_x-0.05"/>
                                          </p:val>
                                        </p:tav>
                                      </p:tavLst>
                                    </p:anim>
                                    <p:anim calcmode="lin" valueType="num">
                                      <p:cBhvr>
                                        <p:cTn id="27" dur="800" decel="100000" fill="hold"/>
                                        <p:tgtEl>
                                          <p:spTgt spid="8"/>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0" fill="hold">
                            <p:stCondLst>
                              <p:cond delay="60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par>
                          <p:cTn id="40" fill="hold">
                            <p:stCondLst>
                              <p:cond delay="8000"/>
                            </p:stCondLst>
                            <p:childTnLst>
                              <p:par>
                                <p:cTn id="41" presetID="7"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0" fill="hold"/>
                                        <p:tgtEl>
                                          <p:spTgt spid="7"/>
                                        </p:tgtEl>
                                        <p:attrNameLst>
                                          <p:attrName>ppt_x</p:attrName>
                                        </p:attrNameLst>
                                      </p:cBhvr>
                                      <p:tavLst>
                                        <p:tav tm="0">
                                          <p:val>
                                            <p:strVal val="#ppt_x"/>
                                          </p:val>
                                        </p:tav>
                                        <p:tav tm="100000">
                                          <p:val>
                                            <p:strVal val="#ppt_x"/>
                                          </p:val>
                                        </p:tav>
                                      </p:tavLst>
                                    </p:anim>
                                    <p:anim calcmode="lin" valueType="num">
                                      <p:cBhvr additive="base">
                                        <p:cTn id="44" dur="50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13000"/>
                            </p:stCondLst>
                            <p:childTnLst>
                              <p:par>
                                <p:cTn id="46" presetID="7" presetClass="entr" presetSubtype="4"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0" fill="hold"/>
                                        <p:tgtEl>
                                          <p:spTgt spid="9"/>
                                        </p:tgtEl>
                                        <p:attrNameLst>
                                          <p:attrName>ppt_x</p:attrName>
                                        </p:attrNameLst>
                                      </p:cBhvr>
                                      <p:tavLst>
                                        <p:tav tm="0">
                                          <p:val>
                                            <p:strVal val="#ppt_x"/>
                                          </p:val>
                                        </p:tav>
                                        <p:tav tm="100000">
                                          <p:val>
                                            <p:strVal val="#ppt_x"/>
                                          </p:val>
                                        </p:tav>
                                      </p:tavLst>
                                    </p:anim>
                                    <p:anim calcmode="lin" valueType="num">
                                      <p:cBhvr additive="base">
                                        <p:cTn id="49" dur="5000" fill="hold"/>
                                        <p:tgtEl>
                                          <p:spTgt spid="9"/>
                                        </p:tgtEl>
                                        <p:attrNameLst>
                                          <p:attrName>ppt_y</p:attrName>
                                        </p:attrNameLst>
                                      </p:cBhvr>
                                      <p:tavLst>
                                        <p:tav tm="0">
                                          <p:val>
                                            <p:strVal val="1+#ppt_h/2"/>
                                          </p:val>
                                        </p:tav>
                                        <p:tav tm="100000">
                                          <p:val>
                                            <p:strVal val="#ppt_y"/>
                                          </p:val>
                                        </p:tav>
                                      </p:tavLst>
                                    </p:anim>
                                  </p:childTnLst>
                                </p:cTn>
                              </p:par>
                            </p:childTnLst>
                          </p:cTn>
                        </p:par>
                        <p:par>
                          <p:cTn id="50" fill="hold">
                            <p:stCondLst>
                              <p:cond delay="18000"/>
                            </p:stCondLst>
                            <p:childTnLst>
                              <p:par>
                                <p:cTn id="51" presetID="7" presetClass="entr" presetSubtype="4"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0" fill="hold"/>
                                        <p:tgtEl>
                                          <p:spTgt spid="2"/>
                                        </p:tgtEl>
                                        <p:attrNameLst>
                                          <p:attrName>ppt_x</p:attrName>
                                        </p:attrNameLst>
                                      </p:cBhvr>
                                      <p:tavLst>
                                        <p:tav tm="0">
                                          <p:val>
                                            <p:strVal val="#ppt_x"/>
                                          </p:val>
                                        </p:tav>
                                        <p:tav tm="100000">
                                          <p:val>
                                            <p:strVal val="#ppt_x"/>
                                          </p:val>
                                        </p:tav>
                                      </p:tavLst>
                                    </p:anim>
                                    <p:anim calcmode="lin" valueType="num">
                                      <p:cBhvr additive="base">
                                        <p:cTn id="5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7" grpId="0" animBg="1"/>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250796"/>
            <a:ext cx="8964488" cy="1077218"/>
          </a:xfrm>
          <a:prstGeom prst="rect">
            <a:avLst/>
          </a:prstGeom>
        </p:spPr>
        <p:txBody>
          <a:bodyPr wrap="square">
            <a:spAutoFit/>
          </a:bodyPr>
          <a:lstStyle/>
          <a:p>
            <a:r>
              <a:rPr lang="ru-RU" sz="3200" b="1" u="sng" dirty="0" err="1">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Гиперопека</a:t>
            </a:r>
            <a:r>
              <a:rPr lang="ru-RU" sz="3200" b="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 - самая распространенная ошибка воспитания </a:t>
            </a:r>
            <a:endParaRPr lang="ru-RU" sz="3200" b="1" u="sng"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5" name="Прямоугольник 4"/>
          <p:cNvSpPr/>
          <p:nvPr/>
        </p:nvSpPr>
        <p:spPr>
          <a:xfrm>
            <a:off x="251520" y="1340768"/>
            <a:ext cx="4375472" cy="523220"/>
          </a:xfrm>
          <a:prstGeom prst="rect">
            <a:avLst/>
          </a:prstGeom>
        </p:spPr>
        <p:txBody>
          <a:bodyPr wrap="square">
            <a:spAutoFit/>
          </a:bodyPr>
          <a:lstStyle/>
          <a:p>
            <a:pPr algn="ctr"/>
            <a:r>
              <a:rPr lang="ru-RU" sz="28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несамостоятельность</a:t>
            </a:r>
            <a:endParaRPr lang="ru-RU" sz="2800" b="1" dirty="0">
              <a:ln w="12700">
                <a:solidFill>
                  <a:schemeClr val="tx2">
                    <a:satMod val="155000"/>
                  </a:schemeClr>
                </a:solidFill>
                <a:prstDash val="solid"/>
              </a:ln>
              <a:solidFill>
                <a:srgbClr val="002060"/>
              </a:solidFill>
              <a:latin typeface="Comic Sans MS" pitchFamily="66" charset="0"/>
              <a:cs typeface="Arial" pitchFamily="34" charset="0"/>
            </a:endParaRPr>
          </a:p>
        </p:txBody>
      </p:sp>
      <p:sp>
        <p:nvSpPr>
          <p:cNvPr id="6" name="Прямоугольник 5"/>
          <p:cNvSpPr/>
          <p:nvPr/>
        </p:nvSpPr>
        <p:spPr>
          <a:xfrm>
            <a:off x="4967536" y="2564904"/>
            <a:ext cx="4176464" cy="461665"/>
          </a:xfrm>
          <a:prstGeom prst="rect">
            <a:avLst/>
          </a:prstGeom>
        </p:spPr>
        <p:txBody>
          <a:bodyPr wrap="square">
            <a:spAutoFit/>
          </a:bodyPr>
          <a:lstStyle/>
          <a:p>
            <a:pPr algn="ctr"/>
            <a:r>
              <a:rPr lang="ru-RU" sz="24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личная несостоятельность </a:t>
            </a:r>
            <a:endParaRPr lang="ru-RU" sz="2400" b="1" dirty="0">
              <a:ln w="12700">
                <a:solidFill>
                  <a:schemeClr val="tx2">
                    <a:satMod val="155000"/>
                  </a:schemeClr>
                </a:solidFill>
                <a:prstDash val="solid"/>
              </a:ln>
              <a:solidFill>
                <a:srgbClr val="002060"/>
              </a:solidFill>
              <a:latin typeface="Comic Sans MS" pitchFamily="66" charset="0"/>
              <a:cs typeface="Arial" pitchFamily="34" charset="0"/>
            </a:endParaRPr>
          </a:p>
        </p:txBody>
      </p:sp>
      <p:sp>
        <p:nvSpPr>
          <p:cNvPr id="7" name="Прямоугольник 6"/>
          <p:cNvSpPr/>
          <p:nvPr/>
        </p:nvSpPr>
        <p:spPr>
          <a:xfrm>
            <a:off x="4211960" y="3068960"/>
            <a:ext cx="4932040" cy="461665"/>
          </a:xfrm>
          <a:prstGeom prst="rect">
            <a:avLst/>
          </a:prstGeom>
        </p:spPr>
        <p:txBody>
          <a:bodyPr wrap="square">
            <a:spAutoFit/>
          </a:bodyPr>
          <a:lstStyle/>
          <a:p>
            <a:pPr algn="ctr"/>
            <a:r>
              <a:rPr lang="ru-RU" sz="24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дезориентация в поведении</a:t>
            </a:r>
            <a:endParaRPr lang="ru-RU" sz="2400" b="1"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8" name="TextBox 7"/>
          <p:cNvSpPr txBox="1"/>
          <p:nvPr/>
        </p:nvSpPr>
        <p:spPr>
          <a:xfrm>
            <a:off x="2555776" y="3789040"/>
            <a:ext cx="6048672" cy="1384995"/>
          </a:xfrm>
          <a:prstGeom prst="rect">
            <a:avLst/>
          </a:prstGeom>
          <a:noFill/>
          <a:ln>
            <a:solidFill>
              <a:srgbClr val="C00000"/>
            </a:solidFill>
          </a:ln>
        </p:spPr>
        <p:txBody>
          <a:bodyPr wrap="square" rtlCol="0">
            <a:spAutoFit/>
          </a:bodyPr>
          <a:lstStyle/>
          <a:p>
            <a:pPr algn="ctr"/>
            <a:r>
              <a:rPr lang="ru-RU" sz="2800" b="1" i="1" dirty="0">
                <a:ln w="12700">
                  <a:solidFill>
                    <a:schemeClr val="tx2">
                      <a:satMod val="155000"/>
                    </a:schemeClr>
                  </a:solidFill>
                  <a:prstDash val="solid"/>
                </a:ln>
                <a:solidFill>
                  <a:srgbClr val="002060"/>
                </a:solidFill>
                <a:latin typeface="Comic Sans MS" pitchFamily="66" charset="0"/>
                <a:cs typeface="Arial" pitchFamily="34" charset="0"/>
              </a:rPr>
              <a:t>Послушные</a:t>
            </a:r>
            <a:r>
              <a:rPr lang="ru-RU" sz="2800" b="1" dirty="0">
                <a:ln w="12700">
                  <a:solidFill>
                    <a:schemeClr val="tx2">
                      <a:satMod val="155000"/>
                    </a:schemeClr>
                  </a:solidFill>
                  <a:prstDash val="solid"/>
                </a:ln>
                <a:solidFill>
                  <a:srgbClr val="002060"/>
                </a:solidFill>
                <a:latin typeface="Comic Sans MS" pitchFamily="66" charset="0"/>
                <a:cs typeface="Arial" pitchFamily="34" charset="0"/>
              </a:rPr>
              <a:t> </a:t>
            </a:r>
            <a:r>
              <a:rPr lang="ru-RU" sz="28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дети </a:t>
            </a:r>
            <a:r>
              <a:rPr lang="ru-RU" sz="2800" b="1" i="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заботливых</a:t>
            </a:r>
            <a:r>
              <a:rPr lang="ru-RU" sz="28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 родителей вовлекаются в противоправные действия</a:t>
            </a:r>
            <a:endParaRPr lang="ru-RU" sz="2800" b="1" dirty="0">
              <a:ln w="12700">
                <a:solidFill>
                  <a:schemeClr val="tx2">
                    <a:satMod val="155000"/>
                  </a:schemeClr>
                </a:solidFill>
                <a:prstDash val="solid"/>
              </a:ln>
              <a:solidFill>
                <a:srgbClr val="002060"/>
              </a:solidFill>
              <a:latin typeface="Comic Sans MS" pitchFamily="66" charset="0"/>
              <a:cs typeface="Arial" pitchFamily="34" charset="0"/>
            </a:endParaRPr>
          </a:p>
        </p:txBody>
      </p:sp>
      <p:sp>
        <p:nvSpPr>
          <p:cNvPr id="9" name="Прямоугольник 8"/>
          <p:cNvSpPr/>
          <p:nvPr/>
        </p:nvSpPr>
        <p:spPr>
          <a:xfrm>
            <a:off x="323528" y="3789040"/>
            <a:ext cx="1879041" cy="523220"/>
          </a:xfrm>
          <a:prstGeom prst="rect">
            <a:avLst/>
          </a:prstGeom>
        </p:spPr>
        <p:txBody>
          <a:bodyPr wrap="none">
            <a:spAutoFit/>
          </a:bodyPr>
          <a:lstStyle/>
          <a:p>
            <a:r>
              <a:rPr lang="ru-RU" sz="2800" b="1" i="1" u="sng" dirty="0">
                <a:ln w="12700">
                  <a:solidFill>
                    <a:srgbClr val="1F497D">
                      <a:satMod val="155000"/>
                    </a:srgbClr>
                  </a:solidFill>
                  <a:prstDash val="solid"/>
                </a:ln>
                <a:solidFill>
                  <a:srgbClr val="002060"/>
                </a:solidFill>
                <a:latin typeface="Comic Sans MS" pitchFamily="66" charset="0"/>
                <a:cs typeface="Arial" pitchFamily="34" charset="0"/>
              </a:rPr>
              <a:t>Результат</a:t>
            </a:r>
            <a:endParaRPr lang="ru-RU" sz="2800" i="1" u="sng" dirty="0">
              <a:solidFill>
                <a:srgbClr val="002060"/>
              </a:solidFill>
              <a:latin typeface="Comic Sans MS" pitchFamily="66" charset="0"/>
            </a:endParaRPr>
          </a:p>
        </p:txBody>
      </p:sp>
      <p:cxnSp>
        <p:nvCxnSpPr>
          <p:cNvPr id="11" name="Прямая со стрелкой 10"/>
          <p:cNvCxnSpPr/>
          <p:nvPr/>
        </p:nvCxnSpPr>
        <p:spPr>
          <a:xfrm>
            <a:off x="1475656" y="4221088"/>
            <a:ext cx="1008112" cy="187861"/>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0" y="1916832"/>
            <a:ext cx="4788024" cy="1569660"/>
          </a:xfrm>
          <a:prstGeom prst="rect">
            <a:avLst/>
          </a:prstGeom>
        </p:spPr>
        <p:txBody>
          <a:bodyPr wrap="square">
            <a:spAutoFit/>
          </a:bodyPr>
          <a:lstStyle/>
          <a:p>
            <a:pPr algn="ctr"/>
            <a:r>
              <a:rPr lang="ru-RU" sz="2400" b="1" dirty="0">
                <a:ln w="12700">
                  <a:solidFill>
                    <a:schemeClr val="tx2">
                      <a:satMod val="155000"/>
                    </a:schemeClr>
                  </a:solidFill>
                  <a:prstDash val="solid"/>
                </a:ln>
                <a:solidFill>
                  <a:srgbClr val="C00000"/>
                </a:solidFill>
                <a:latin typeface="Comic Sans MS" pitchFamily="66" charset="0"/>
                <a:cs typeface="Arial" pitchFamily="34" charset="0"/>
              </a:rPr>
              <a:t>нет собственного опыта преодоления трудностей, борьбы с неудачами, побед над собой. </a:t>
            </a:r>
          </a:p>
        </p:txBody>
      </p:sp>
      <p:sp>
        <p:nvSpPr>
          <p:cNvPr id="13" name="Прямоугольник 12"/>
          <p:cNvSpPr/>
          <p:nvPr/>
        </p:nvSpPr>
        <p:spPr>
          <a:xfrm>
            <a:off x="251520" y="5373216"/>
            <a:ext cx="8568952" cy="1384995"/>
          </a:xfrm>
          <a:prstGeom prst="rect">
            <a:avLst/>
          </a:prstGeom>
          <a:ln>
            <a:solidFill>
              <a:srgbClr val="C00000"/>
            </a:solidFill>
          </a:ln>
        </p:spPr>
        <p:txBody>
          <a:bodyPr wrap="square">
            <a:spAutoFit/>
          </a:bodyPr>
          <a:lstStyle/>
          <a:p>
            <a:pPr algn="ctr"/>
            <a:r>
              <a:rPr lang="ru-RU" sz="2800" b="1" dirty="0">
                <a:ln w="12700">
                  <a:solidFill>
                    <a:schemeClr val="tx2">
                      <a:satMod val="155000"/>
                    </a:schemeClr>
                  </a:solidFill>
                  <a:prstDash val="solid"/>
                </a:ln>
                <a:solidFill>
                  <a:srgbClr val="002060"/>
                </a:solidFill>
                <a:latin typeface="Comic Sans MS" pitchFamily="66" charset="0"/>
                <a:cs typeface="Arial" pitchFamily="34" charset="0"/>
              </a:rPr>
              <a:t>Подвластны любому внешнему влиянию. Не могут отказаться от сомнительного предложения – их в семье этому не научили</a:t>
            </a:r>
          </a:p>
        </p:txBody>
      </p:sp>
      <p:cxnSp>
        <p:nvCxnSpPr>
          <p:cNvPr id="16" name="Прямая со стрелкой 15"/>
          <p:cNvCxnSpPr/>
          <p:nvPr/>
        </p:nvCxnSpPr>
        <p:spPr>
          <a:xfrm>
            <a:off x="1475656" y="4221088"/>
            <a:ext cx="2" cy="10801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4" descr="76931325_orig"/>
          <p:cNvPicPr>
            <a:picLocks noChangeAspect="1" noChangeArrowheads="1"/>
          </p:cNvPicPr>
          <p:nvPr/>
        </p:nvPicPr>
        <p:blipFill>
          <a:blip r:embed="rId3" cstate="print"/>
          <a:srcRect/>
          <a:stretch>
            <a:fillRect/>
          </a:stretch>
        </p:blipFill>
        <p:spPr bwMode="auto">
          <a:xfrm>
            <a:off x="6228184" y="836712"/>
            <a:ext cx="1393582" cy="1533923"/>
          </a:xfrm>
          <a:prstGeom prst="rect">
            <a:avLst/>
          </a:prstGeom>
          <a:noFill/>
          <a:ln w="9525">
            <a:noFill/>
            <a:miter lim="800000"/>
            <a:headEnd/>
            <a:tailEnd/>
          </a:ln>
        </p:spPr>
      </p:pic>
      <p:pic>
        <p:nvPicPr>
          <p:cNvPr id="25" name="Picture 2" descr="C:\НЕКРАСОВА\анимация\детки человечки\loshadka.gif"/>
          <p:cNvPicPr>
            <a:picLocks noChangeAspect="1" noChangeArrowheads="1" noCrop="1"/>
          </p:cNvPicPr>
          <p:nvPr/>
        </p:nvPicPr>
        <p:blipFill>
          <a:blip r:embed="rId4" cstate="print"/>
          <a:srcRect/>
          <a:stretch>
            <a:fillRect/>
          </a:stretch>
        </p:blipFill>
        <p:spPr bwMode="auto">
          <a:xfrm>
            <a:off x="4427984" y="836712"/>
            <a:ext cx="1652016" cy="1638325"/>
          </a:xfrm>
          <a:prstGeom prst="rect">
            <a:avLst/>
          </a:prstGeom>
          <a:noFill/>
        </p:spPr>
      </p:pic>
      <p:pic>
        <p:nvPicPr>
          <p:cNvPr id="26" name="Picture 4" descr="BL040720101108591"/>
          <p:cNvPicPr>
            <a:picLocks noChangeAspect="1" noChangeArrowheads="1"/>
          </p:cNvPicPr>
          <p:nvPr/>
        </p:nvPicPr>
        <p:blipFill>
          <a:blip r:embed="rId5" cstate="print"/>
          <a:srcRect/>
          <a:stretch>
            <a:fillRect/>
          </a:stretch>
        </p:blipFill>
        <p:spPr bwMode="auto">
          <a:xfrm>
            <a:off x="7740352" y="1052736"/>
            <a:ext cx="1224137" cy="12241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7"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7"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1+#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par>
                          <p:cTn id="23" fill="hold">
                            <p:stCondLst>
                              <p:cond delay="5000"/>
                            </p:stCondLst>
                            <p:childTnLst>
                              <p:par>
                                <p:cTn id="24" presetID="3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800" decel="100000"/>
                                        <p:tgtEl>
                                          <p:spTgt spid="9"/>
                                        </p:tgtEl>
                                      </p:cBhvr>
                                    </p:animEffect>
                                    <p:anim calcmode="lin" valueType="num">
                                      <p:cBhvr>
                                        <p:cTn id="27" dur="800" decel="100000" fill="hold"/>
                                        <p:tgtEl>
                                          <p:spTgt spid="9"/>
                                        </p:tgtEl>
                                        <p:attrNameLst>
                                          <p:attrName>style.rotation</p:attrName>
                                        </p:attrNameLst>
                                      </p:cBhvr>
                                      <p:tavLst>
                                        <p:tav tm="0">
                                          <p:val>
                                            <p:fltVal val="-90"/>
                                          </p:val>
                                        </p:tav>
                                        <p:tav tm="100000">
                                          <p:val>
                                            <p:fltVal val="0"/>
                                          </p:val>
                                        </p:tav>
                                      </p:tavLst>
                                    </p:anim>
                                    <p:anim calcmode="lin" valueType="num">
                                      <p:cBhvr>
                                        <p:cTn id="28" dur="800" decel="100000" fill="hold"/>
                                        <p:tgtEl>
                                          <p:spTgt spid="9"/>
                                        </p:tgtEl>
                                        <p:attrNameLst>
                                          <p:attrName>ppt_x</p:attrName>
                                        </p:attrNameLst>
                                      </p:cBhvr>
                                      <p:tavLst>
                                        <p:tav tm="0">
                                          <p:val>
                                            <p:strVal val="#ppt_x+0.4"/>
                                          </p:val>
                                        </p:tav>
                                        <p:tav tm="100000">
                                          <p:val>
                                            <p:strVal val="#ppt_x-0.05"/>
                                          </p:val>
                                        </p:tav>
                                      </p:tavLst>
                                    </p:anim>
                                    <p:anim calcmode="lin" valueType="num">
                                      <p:cBhvr>
                                        <p:cTn id="29" dur="800" decel="100000" fill="hold"/>
                                        <p:tgtEl>
                                          <p:spTgt spid="9"/>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0"/>
                                        <p:tgtEl>
                                          <p:spTgt spid="16"/>
                                        </p:tgtEl>
                                      </p:cBhvr>
                                    </p:animEffect>
                                  </p:childTnLst>
                                </p:cTn>
                              </p:par>
                            </p:childTnLst>
                          </p:cTn>
                        </p:par>
                        <p:par>
                          <p:cTn id="39" fill="hold">
                            <p:stCondLst>
                              <p:cond delay="8000"/>
                            </p:stCondLst>
                            <p:childTnLst>
                              <p:par>
                                <p:cTn id="40" presetID="1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par>
                          <p:cTn id="43" fill="hold">
                            <p:stCondLst>
                              <p:cond delay="100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88640"/>
            <a:ext cx="8820472" cy="1077218"/>
          </a:xfrm>
          <a:prstGeom prst="rect">
            <a:avLst/>
          </a:prstGeom>
        </p:spPr>
        <p:txBody>
          <a:bodyPr wrap="square">
            <a:spAutoFit/>
          </a:bodyPr>
          <a:lstStyle/>
          <a:p>
            <a:pPr algn="ctr"/>
            <a:r>
              <a:rPr lang="ru-RU" sz="3200" b="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Чрезмерное удовлетворение потребностей ребенка</a:t>
            </a:r>
            <a:endParaRPr lang="ru-RU" sz="3200" b="1" u="sng"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5" name="TextBox 4"/>
          <p:cNvSpPr txBox="1"/>
          <p:nvPr/>
        </p:nvSpPr>
        <p:spPr>
          <a:xfrm>
            <a:off x="323528" y="980728"/>
            <a:ext cx="2520280" cy="1077218"/>
          </a:xfrm>
          <a:prstGeom prst="rect">
            <a:avLst/>
          </a:prstGeom>
          <a:noFill/>
          <a:ln>
            <a:solidFill>
              <a:srgbClr val="C00000"/>
            </a:solidFill>
          </a:ln>
        </p:spPr>
        <p:txBody>
          <a:bodyPr wrap="square" rtlCol="0">
            <a:spAutoFit/>
          </a:bodyPr>
          <a:lstStyle/>
          <a:p>
            <a:pPr algn="ctr"/>
            <a:r>
              <a:rPr lang="ru-RU" sz="3200" b="1" dirty="0">
                <a:ln w="12700">
                  <a:solidFill>
                    <a:schemeClr val="tx2">
                      <a:satMod val="155000"/>
                    </a:schemeClr>
                  </a:solidFill>
                  <a:prstDash val="solid"/>
                </a:ln>
                <a:solidFill>
                  <a:srgbClr val="002060"/>
                </a:solidFill>
                <a:latin typeface="Comic Sans MS" pitchFamily="66" charset="0"/>
                <a:cs typeface="Arial" pitchFamily="34" charset="0"/>
              </a:rPr>
              <a:t>нет </a:t>
            </a:r>
            <a:r>
              <a:rPr lang="ru-RU" sz="32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ни в чем отказа</a:t>
            </a:r>
            <a:r>
              <a:rPr lang="ru-RU" sz="3200" b="1" dirty="0">
                <a:ln w="12700">
                  <a:solidFill>
                    <a:schemeClr val="tx2">
                      <a:satMod val="155000"/>
                    </a:schemeClr>
                  </a:solidFill>
                  <a:prstDash val="solid"/>
                </a:ln>
                <a:solidFill>
                  <a:srgbClr val="002060"/>
                </a:solidFill>
                <a:latin typeface="Comic Sans MS" pitchFamily="66" charset="0"/>
                <a:cs typeface="Arial" pitchFamily="34" charset="0"/>
              </a:rPr>
              <a:t> </a:t>
            </a:r>
          </a:p>
        </p:txBody>
      </p:sp>
      <p:sp>
        <p:nvSpPr>
          <p:cNvPr id="6" name="TextBox 5"/>
          <p:cNvSpPr txBox="1"/>
          <p:nvPr/>
        </p:nvSpPr>
        <p:spPr>
          <a:xfrm>
            <a:off x="251520" y="4077072"/>
            <a:ext cx="3528392" cy="2062103"/>
          </a:xfrm>
          <a:prstGeom prst="rect">
            <a:avLst/>
          </a:prstGeom>
          <a:noFill/>
        </p:spPr>
        <p:txBody>
          <a:bodyPr wrap="square" rtlCol="0">
            <a:spAutoFit/>
          </a:bodyPr>
          <a:lstStyle/>
          <a:p>
            <a:pPr algn="ctr"/>
            <a:r>
              <a:rPr lang="ru-RU" sz="32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уверенность в полнейшей своей безнаказанности</a:t>
            </a:r>
            <a:endParaRPr lang="ru-RU" sz="3200" dirty="0">
              <a:latin typeface="Comic Sans MS" pitchFamily="66" charset="0"/>
              <a:cs typeface="Arial" pitchFamily="34" charset="0"/>
            </a:endParaRPr>
          </a:p>
        </p:txBody>
      </p:sp>
      <p:sp>
        <p:nvSpPr>
          <p:cNvPr id="7" name="Прямоугольник 6"/>
          <p:cNvSpPr/>
          <p:nvPr/>
        </p:nvSpPr>
        <p:spPr>
          <a:xfrm>
            <a:off x="3059832" y="1340768"/>
            <a:ext cx="3888432" cy="1077218"/>
          </a:xfrm>
          <a:prstGeom prst="rect">
            <a:avLst/>
          </a:prstGeom>
          <a:ln>
            <a:solidFill>
              <a:srgbClr val="C00000"/>
            </a:solidFill>
          </a:ln>
        </p:spPr>
        <p:txBody>
          <a:bodyPr wrap="square">
            <a:spAutoFit/>
          </a:bodyPr>
          <a:lstStyle/>
          <a:p>
            <a:pPr lvl="0"/>
            <a:r>
              <a:rPr lang="ru-RU" sz="3200" b="1" dirty="0">
                <a:ln w="12700">
                  <a:solidFill>
                    <a:schemeClr val="tx2">
                      <a:satMod val="155000"/>
                    </a:schemeClr>
                  </a:solidFill>
                  <a:prstDash val="solid"/>
                </a:ln>
                <a:solidFill>
                  <a:srgbClr val="002060"/>
                </a:solidFill>
                <a:latin typeface="Comic Sans MS" pitchFamily="66" charset="0"/>
                <a:cs typeface="Arial" pitchFamily="34" charset="0"/>
              </a:rPr>
              <a:t>потакание </a:t>
            </a:r>
            <a:r>
              <a:rPr lang="ru-RU" sz="32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любым капризам</a:t>
            </a:r>
          </a:p>
        </p:txBody>
      </p:sp>
      <p:sp>
        <p:nvSpPr>
          <p:cNvPr id="8" name="Прямоугольник 7"/>
          <p:cNvSpPr/>
          <p:nvPr/>
        </p:nvSpPr>
        <p:spPr>
          <a:xfrm>
            <a:off x="251520" y="2492896"/>
            <a:ext cx="8640960" cy="584775"/>
          </a:xfrm>
          <a:prstGeom prst="rect">
            <a:avLst/>
          </a:prstGeom>
          <a:ln>
            <a:solidFill>
              <a:srgbClr val="C00000"/>
            </a:solidFill>
          </a:ln>
        </p:spPr>
        <p:txBody>
          <a:bodyPr wrap="square">
            <a:spAutoFit/>
          </a:bodyPr>
          <a:lstStyle/>
          <a:p>
            <a:pPr algn="ctr"/>
            <a:r>
              <a:rPr lang="ru-RU" sz="3200" b="1"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избавление от домашних обязанностей </a:t>
            </a:r>
            <a:endParaRPr lang="ru-RU" sz="3200" dirty="0">
              <a:latin typeface="Comic Sans MS" pitchFamily="66" charset="0"/>
              <a:cs typeface="Arial" pitchFamily="34" charset="0"/>
            </a:endParaRPr>
          </a:p>
        </p:txBody>
      </p:sp>
      <p:sp>
        <p:nvSpPr>
          <p:cNvPr id="9" name="Прямоугольник 8"/>
          <p:cNvSpPr/>
          <p:nvPr/>
        </p:nvSpPr>
        <p:spPr>
          <a:xfrm>
            <a:off x="3275856" y="2996952"/>
            <a:ext cx="2302233" cy="584775"/>
          </a:xfrm>
          <a:prstGeom prst="rect">
            <a:avLst/>
          </a:prstGeom>
        </p:spPr>
        <p:txBody>
          <a:bodyPr wrap="none">
            <a:spAutoFit/>
          </a:bodyPr>
          <a:lstStyle/>
          <a:p>
            <a:r>
              <a:rPr lang="ru-RU" sz="3200" b="1" i="1" u="sng" dirty="0">
                <a:ln w="12700">
                  <a:solidFill>
                    <a:srgbClr val="1F497D">
                      <a:satMod val="155000"/>
                    </a:srgbClr>
                  </a:solidFill>
                  <a:prstDash val="solid"/>
                </a:ln>
                <a:solidFill>
                  <a:srgbClr val="C00000"/>
                </a:solidFill>
                <a:latin typeface="Comic Sans MS" pitchFamily="66" charset="0"/>
                <a:ea typeface="Times New Roman" pitchFamily="18" charset="0"/>
                <a:cs typeface="Arial" pitchFamily="34" charset="0"/>
              </a:rPr>
              <a:t>Результат </a:t>
            </a:r>
            <a:endParaRPr lang="ru-RU" sz="3200" i="1" u="sng" dirty="0">
              <a:solidFill>
                <a:srgbClr val="C00000"/>
              </a:solidFill>
              <a:latin typeface="Comic Sans MS" pitchFamily="66" charset="0"/>
              <a:cs typeface="Arial" pitchFamily="34" charset="0"/>
            </a:endParaRPr>
          </a:p>
        </p:txBody>
      </p:sp>
      <p:sp>
        <p:nvSpPr>
          <p:cNvPr id="10" name="Прямоугольник 9"/>
          <p:cNvSpPr/>
          <p:nvPr/>
        </p:nvSpPr>
        <p:spPr>
          <a:xfrm>
            <a:off x="467544" y="3284984"/>
            <a:ext cx="1571264" cy="584775"/>
          </a:xfrm>
          <a:prstGeom prst="rect">
            <a:avLst/>
          </a:prstGeom>
          <a:ln>
            <a:solidFill>
              <a:srgbClr val="C00000"/>
            </a:solidFill>
          </a:ln>
        </p:spPr>
        <p:txBody>
          <a:bodyPr wrap="none">
            <a:spAutoFit/>
          </a:bodyPr>
          <a:lstStyle/>
          <a:p>
            <a:r>
              <a:rPr lang="ru-RU" sz="3200" b="1" dirty="0">
                <a:ln w="12700">
                  <a:solidFill>
                    <a:srgbClr val="1F497D">
                      <a:satMod val="155000"/>
                    </a:srgbClr>
                  </a:solidFill>
                  <a:prstDash val="solid"/>
                </a:ln>
                <a:solidFill>
                  <a:srgbClr val="C00000"/>
                </a:solidFill>
                <a:latin typeface="Comic Sans MS" pitchFamily="66" charset="0"/>
                <a:ea typeface="Times New Roman" pitchFamily="18" charset="0"/>
                <a:cs typeface="Arial" pitchFamily="34" charset="0"/>
              </a:rPr>
              <a:t>лентяи</a:t>
            </a:r>
            <a:endParaRPr lang="ru-RU" sz="3200" dirty="0">
              <a:solidFill>
                <a:srgbClr val="C00000"/>
              </a:solidFill>
              <a:latin typeface="Comic Sans MS" pitchFamily="66" charset="0"/>
              <a:cs typeface="Arial" pitchFamily="34" charset="0"/>
            </a:endParaRPr>
          </a:p>
        </p:txBody>
      </p:sp>
      <p:sp>
        <p:nvSpPr>
          <p:cNvPr id="11" name="Прямоугольник 10"/>
          <p:cNvSpPr/>
          <p:nvPr/>
        </p:nvSpPr>
        <p:spPr>
          <a:xfrm>
            <a:off x="6380102" y="3212976"/>
            <a:ext cx="2763898" cy="584775"/>
          </a:xfrm>
          <a:prstGeom prst="rect">
            <a:avLst/>
          </a:prstGeom>
          <a:ln>
            <a:solidFill>
              <a:srgbClr val="C00000"/>
            </a:solidFill>
          </a:ln>
        </p:spPr>
        <p:txBody>
          <a:bodyPr wrap="none">
            <a:spAutoFit/>
          </a:bodyPr>
          <a:lstStyle/>
          <a:p>
            <a:r>
              <a:rPr lang="ru-RU" sz="3200" b="1" dirty="0">
                <a:ln w="12700">
                  <a:solidFill>
                    <a:srgbClr val="1F497D">
                      <a:satMod val="155000"/>
                    </a:srgbClr>
                  </a:solidFill>
                  <a:prstDash val="solid"/>
                </a:ln>
                <a:solidFill>
                  <a:srgbClr val="C00000"/>
                </a:solidFill>
                <a:latin typeface="Comic Sans MS" pitchFamily="66" charset="0"/>
                <a:ea typeface="Times New Roman" pitchFamily="18" charset="0"/>
                <a:cs typeface="Arial" pitchFamily="34" charset="0"/>
              </a:rPr>
              <a:t>потребители</a:t>
            </a:r>
            <a:endParaRPr lang="ru-RU" sz="3200" dirty="0">
              <a:solidFill>
                <a:srgbClr val="C00000"/>
              </a:solidFill>
              <a:latin typeface="Comic Sans MS" pitchFamily="66" charset="0"/>
              <a:cs typeface="Arial" pitchFamily="34" charset="0"/>
            </a:endParaRPr>
          </a:p>
        </p:txBody>
      </p:sp>
      <p:sp>
        <p:nvSpPr>
          <p:cNvPr id="12" name="Прямоугольник 11"/>
          <p:cNvSpPr/>
          <p:nvPr/>
        </p:nvSpPr>
        <p:spPr>
          <a:xfrm>
            <a:off x="3779912" y="4077072"/>
            <a:ext cx="5364088" cy="2554545"/>
          </a:xfrm>
          <a:prstGeom prst="rect">
            <a:avLst/>
          </a:prstGeom>
        </p:spPr>
        <p:txBody>
          <a:bodyPr wrap="square">
            <a:spAutoFit/>
          </a:bodyPr>
          <a:lstStyle/>
          <a:p>
            <a:pPr algn="ctr"/>
            <a:r>
              <a:rPr lang="ru-RU" sz="3200" b="1"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преступления, совершаемые под влиянием желаний потребительского характера</a:t>
            </a:r>
            <a:endParaRPr lang="ru-RU" sz="3200" dirty="0">
              <a:latin typeface="Comic Sans MS" pitchFamily="66" charset="0"/>
              <a:cs typeface="Arial" pitchFamily="34" charset="0"/>
            </a:endParaRPr>
          </a:p>
        </p:txBody>
      </p:sp>
      <p:cxnSp>
        <p:nvCxnSpPr>
          <p:cNvPr id="14" name="Прямая со стрелкой 13"/>
          <p:cNvCxnSpPr>
            <a:endCxn id="10" idx="3"/>
          </p:cNvCxnSpPr>
          <p:nvPr/>
        </p:nvCxnSpPr>
        <p:spPr>
          <a:xfrm flipH="1">
            <a:off x="2038808" y="3284984"/>
            <a:ext cx="1165038" cy="2923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932040" y="3501008"/>
            <a:ext cx="936104" cy="64807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2555778" y="3501008"/>
            <a:ext cx="1008110" cy="530479"/>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364088" y="3284984"/>
            <a:ext cx="1008112" cy="7200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4" descr="article-1227897-0737F1B5000005DC-635_468x286"/>
          <p:cNvPicPr>
            <a:picLocks noChangeAspect="1" noChangeArrowheads="1"/>
          </p:cNvPicPr>
          <p:nvPr/>
        </p:nvPicPr>
        <p:blipFill>
          <a:blip r:embed="rId3" cstate="print"/>
          <a:srcRect/>
          <a:stretch>
            <a:fillRect/>
          </a:stretch>
        </p:blipFill>
        <p:spPr bwMode="auto">
          <a:xfrm>
            <a:off x="7092280" y="908721"/>
            <a:ext cx="1907704" cy="11654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7"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0"/>
                            </p:stCondLst>
                            <p:childTnLst>
                              <p:par>
                                <p:cTn id="18" presetID="3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6" fill="hold">
                            <p:stCondLst>
                              <p:cond delay="6000"/>
                            </p:stCondLst>
                            <p:childTnLst>
                              <p:par>
                                <p:cTn id="27" presetID="3" presetClass="entr" presetSubtype="1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par>
                                <p:cTn id="33" presetID="3" presetClass="entr" presetSubtype="1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par>
                                <p:cTn id="36" presetID="3" presetClass="entr" presetSubtype="1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par>
                          <p:cTn id="39" fill="hold">
                            <p:stCondLst>
                              <p:cond delay="6500"/>
                            </p:stCondLst>
                            <p:childTnLst>
                              <p:par>
                                <p:cTn id="40" presetID="7"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0-#ppt_w/2"/>
                                          </p:val>
                                        </p:tav>
                                        <p:tav tm="100000">
                                          <p:val>
                                            <p:strVal val="#ppt_x"/>
                                          </p:val>
                                        </p:tav>
                                      </p:tavLst>
                                    </p:anim>
                                    <p:anim calcmode="lin" valueType="num">
                                      <p:cBhvr additive="base">
                                        <p:cTn id="43" dur="10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7500"/>
                            </p:stCondLst>
                            <p:childTnLst>
                              <p:par>
                                <p:cTn id="45" presetID="7" presetClass="entr" presetSubtype="2"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000" fill="hold"/>
                                        <p:tgtEl>
                                          <p:spTgt spid="11"/>
                                        </p:tgtEl>
                                        <p:attrNameLst>
                                          <p:attrName>ppt_x</p:attrName>
                                        </p:attrNameLst>
                                      </p:cBhvr>
                                      <p:tavLst>
                                        <p:tav tm="0">
                                          <p:val>
                                            <p:strVal val="1+#ppt_w/2"/>
                                          </p:val>
                                        </p:tav>
                                        <p:tav tm="100000">
                                          <p:val>
                                            <p:strVal val="#ppt_x"/>
                                          </p:val>
                                        </p:tav>
                                      </p:tavLst>
                                    </p:anim>
                                    <p:anim calcmode="lin" valueType="num">
                                      <p:cBhvr additive="base">
                                        <p:cTn id="48" dur="1000" fill="hold"/>
                                        <p:tgtEl>
                                          <p:spTgt spid="11"/>
                                        </p:tgtEl>
                                        <p:attrNameLst>
                                          <p:attrName>ppt_y</p:attrName>
                                        </p:attrNameLst>
                                      </p:cBhvr>
                                      <p:tavLst>
                                        <p:tav tm="0">
                                          <p:val>
                                            <p:strVal val="#ppt_y"/>
                                          </p:val>
                                        </p:tav>
                                        <p:tav tm="100000">
                                          <p:val>
                                            <p:strVal val="#ppt_y"/>
                                          </p:val>
                                        </p:tav>
                                      </p:tavLst>
                                    </p:anim>
                                  </p:childTnLst>
                                </p:cTn>
                              </p:par>
                            </p:childTnLst>
                          </p:cTn>
                        </p:par>
                        <p:par>
                          <p:cTn id="49" fill="hold">
                            <p:stCondLst>
                              <p:cond delay="8500"/>
                            </p:stCondLst>
                            <p:childTnLst>
                              <p:par>
                                <p:cTn id="50" presetID="7"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2000" fill="hold"/>
                                        <p:tgtEl>
                                          <p:spTgt spid="6"/>
                                        </p:tgtEl>
                                        <p:attrNameLst>
                                          <p:attrName>ppt_x</p:attrName>
                                        </p:attrNameLst>
                                      </p:cBhvr>
                                      <p:tavLst>
                                        <p:tav tm="0">
                                          <p:val>
                                            <p:strVal val="#ppt_x"/>
                                          </p:val>
                                        </p:tav>
                                        <p:tav tm="100000">
                                          <p:val>
                                            <p:strVal val="#ppt_x"/>
                                          </p:val>
                                        </p:tav>
                                      </p:tavLst>
                                    </p:anim>
                                    <p:anim calcmode="lin" valueType="num">
                                      <p:cBhvr additive="base">
                                        <p:cTn id="53" dur="2000" fill="hold"/>
                                        <p:tgtEl>
                                          <p:spTgt spid="6"/>
                                        </p:tgtEl>
                                        <p:attrNameLst>
                                          <p:attrName>ppt_y</p:attrName>
                                        </p:attrNameLst>
                                      </p:cBhvr>
                                      <p:tavLst>
                                        <p:tav tm="0">
                                          <p:val>
                                            <p:strVal val="1+#ppt_h/2"/>
                                          </p:val>
                                        </p:tav>
                                        <p:tav tm="100000">
                                          <p:val>
                                            <p:strVal val="#ppt_y"/>
                                          </p:val>
                                        </p:tav>
                                      </p:tavLst>
                                    </p:anim>
                                  </p:childTnLst>
                                </p:cTn>
                              </p:par>
                            </p:childTnLst>
                          </p:cTn>
                        </p:par>
                        <p:par>
                          <p:cTn id="54" fill="hold">
                            <p:stCondLst>
                              <p:cond delay="10500"/>
                            </p:stCondLst>
                            <p:childTnLst>
                              <p:par>
                                <p:cTn id="55" presetID="7"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2000" fill="hold"/>
                                        <p:tgtEl>
                                          <p:spTgt spid="12"/>
                                        </p:tgtEl>
                                        <p:attrNameLst>
                                          <p:attrName>ppt_x</p:attrName>
                                        </p:attrNameLst>
                                      </p:cBhvr>
                                      <p:tavLst>
                                        <p:tav tm="0">
                                          <p:val>
                                            <p:strVal val="#ppt_x"/>
                                          </p:val>
                                        </p:tav>
                                        <p:tav tm="100000">
                                          <p:val>
                                            <p:strVal val="#ppt_x"/>
                                          </p:val>
                                        </p:tav>
                                      </p:tavLst>
                                    </p:anim>
                                    <p:anim calcmode="lin" valueType="num">
                                      <p:cBhvr additive="base">
                                        <p:cTn id="5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p:bldP spid="10" grpId="0" animBg="1"/>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88640"/>
            <a:ext cx="9144000" cy="954107"/>
          </a:xfrm>
          <a:prstGeom prst="rect">
            <a:avLst/>
          </a:prstGeom>
        </p:spPr>
        <p:txBody>
          <a:bodyPr wrap="square">
            <a:spAutoFit/>
          </a:bodyPr>
          <a:lstStyle/>
          <a:p>
            <a:pPr algn="ctr"/>
            <a:r>
              <a:rPr lang="ru-RU" sz="2800" b="1" i="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Чрезмерная требовательность и авторитарность родителей </a:t>
            </a:r>
            <a:endParaRPr lang="ru-RU" sz="2800" b="1" i="1" u="sng"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4" name="TextBox 3"/>
          <p:cNvSpPr txBox="1"/>
          <p:nvPr/>
        </p:nvSpPr>
        <p:spPr>
          <a:xfrm>
            <a:off x="0" y="5733256"/>
            <a:ext cx="9144000" cy="954107"/>
          </a:xfrm>
          <a:prstGeom prst="rect">
            <a:avLst/>
          </a:prstGeom>
          <a:noFill/>
        </p:spPr>
        <p:txBody>
          <a:bodyPr wrap="square" rtlCol="0">
            <a:spAutoFit/>
          </a:bodyPr>
          <a:lstStyle/>
          <a:p>
            <a:pPr algn="ctr"/>
            <a:r>
              <a:rPr lang="ru-RU" sz="2800" b="1" i="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не только дети из неблагополучных семей совершают правонарушения и преступления </a:t>
            </a:r>
            <a:endParaRPr lang="ru-RU" sz="2800" b="1" i="1"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5" name="Прямоугольник 4"/>
          <p:cNvSpPr/>
          <p:nvPr/>
        </p:nvSpPr>
        <p:spPr>
          <a:xfrm>
            <a:off x="251520" y="836712"/>
            <a:ext cx="2376264" cy="954107"/>
          </a:xfrm>
          <a:prstGeom prst="rect">
            <a:avLst/>
          </a:prstGeom>
          <a:ln>
            <a:solidFill>
              <a:srgbClr val="C00000"/>
            </a:solidFill>
          </a:ln>
        </p:spPr>
        <p:txBody>
          <a:bodyPr wrap="square">
            <a:spAutoFit/>
          </a:bodyPr>
          <a:lstStyle/>
          <a:p>
            <a:pPr algn="ctr"/>
            <a:r>
              <a:rPr lang="ru-RU" sz="2800" b="1"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ограничения и запреты </a:t>
            </a:r>
            <a:endParaRPr lang="ru-RU" sz="2800" dirty="0">
              <a:latin typeface="Comic Sans MS" pitchFamily="66" charset="0"/>
            </a:endParaRPr>
          </a:p>
        </p:txBody>
      </p:sp>
      <p:sp>
        <p:nvSpPr>
          <p:cNvPr id="6" name="Прямоугольник 5"/>
          <p:cNvSpPr/>
          <p:nvPr/>
        </p:nvSpPr>
        <p:spPr>
          <a:xfrm>
            <a:off x="2915816" y="1196752"/>
            <a:ext cx="2106282" cy="523220"/>
          </a:xfrm>
          <a:prstGeom prst="rect">
            <a:avLst/>
          </a:prstGeom>
          <a:ln>
            <a:solidFill>
              <a:srgbClr val="C00000"/>
            </a:solidFill>
          </a:ln>
        </p:spPr>
        <p:txBody>
          <a:bodyPr wrap="none">
            <a:spAutoFit/>
          </a:bodyPr>
          <a:lstStyle/>
          <a:p>
            <a:r>
              <a:rPr lang="ru-RU" sz="2800" b="1"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наказания </a:t>
            </a:r>
            <a:endParaRPr lang="ru-RU" sz="2800" dirty="0">
              <a:latin typeface="Comic Sans MS" pitchFamily="66" charset="0"/>
            </a:endParaRPr>
          </a:p>
        </p:txBody>
      </p:sp>
      <p:sp>
        <p:nvSpPr>
          <p:cNvPr id="7" name="Прямоугольник 6"/>
          <p:cNvSpPr/>
          <p:nvPr/>
        </p:nvSpPr>
        <p:spPr>
          <a:xfrm>
            <a:off x="5111552" y="1268760"/>
            <a:ext cx="3708920" cy="954107"/>
          </a:xfrm>
          <a:prstGeom prst="rect">
            <a:avLst/>
          </a:prstGeom>
          <a:ln>
            <a:solidFill>
              <a:srgbClr val="C00000"/>
            </a:solidFill>
          </a:ln>
        </p:spPr>
        <p:txBody>
          <a:bodyPr wrap="square">
            <a:spAutoFit/>
          </a:bodyPr>
          <a:lstStyle/>
          <a:p>
            <a:pPr algn="ctr"/>
            <a:r>
              <a:rPr lang="ru-RU" sz="2800" b="1"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подчинить ребенка своей воле</a:t>
            </a:r>
            <a:endParaRPr lang="ru-RU" sz="2800" dirty="0">
              <a:latin typeface="Comic Sans MS" pitchFamily="66" charset="0"/>
            </a:endParaRPr>
          </a:p>
        </p:txBody>
      </p:sp>
      <p:sp>
        <p:nvSpPr>
          <p:cNvPr id="8" name="Прямоугольник 7"/>
          <p:cNvSpPr/>
          <p:nvPr/>
        </p:nvSpPr>
        <p:spPr>
          <a:xfrm>
            <a:off x="251520" y="1916832"/>
            <a:ext cx="4320480" cy="954107"/>
          </a:xfrm>
          <a:prstGeom prst="rect">
            <a:avLst/>
          </a:prstGeom>
          <a:ln>
            <a:solidFill>
              <a:srgbClr val="C00000"/>
            </a:solidFill>
          </a:ln>
        </p:spPr>
        <p:txBody>
          <a:bodyPr wrap="square">
            <a:spAutoFit/>
          </a:bodyPr>
          <a:lstStyle/>
          <a:p>
            <a:pPr algn="ctr"/>
            <a:r>
              <a:rPr lang="ru-RU" sz="2800" b="1"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навязывание мнения, готовых решений </a:t>
            </a:r>
            <a:endParaRPr lang="ru-RU" sz="2800" dirty="0">
              <a:latin typeface="Comic Sans MS" pitchFamily="66" charset="0"/>
            </a:endParaRPr>
          </a:p>
        </p:txBody>
      </p:sp>
      <p:sp>
        <p:nvSpPr>
          <p:cNvPr id="9" name="Прямоугольник 8"/>
          <p:cNvSpPr/>
          <p:nvPr/>
        </p:nvSpPr>
        <p:spPr>
          <a:xfrm>
            <a:off x="4932040" y="2348880"/>
            <a:ext cx="3038872" cy="954107"/>
          </a:xfrm>
          <a:prstGeom prst="rect">
            <a:avLst/>
          </a:prstGeom>
          <a:ln>
            <a:solidFill>
              <a:srgbClr val="C00000"/>
            </a:solidFill>
          </a:ln>
        </p:spPr>
        <p:txBody>
          <a:bodyPr wrap="square">
            <a:spAutoFit/>
          </a:bodyPr>
          <a:lstStyle/>
          <a:p>
            <a:pPr algn="ctr"/>
            <a:r>
              <a:rPr lang="ru-RU" sz="2800" b="1"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категоричность суждений </a:t>
            </a:r>
            <a:endParaRPr lang="ru-RU" sz="2800" dirty="0">
              <a:latin typeface="Comic Sans MS" pitchFamily="66" charset="0"/>
            </a:endParaRPr>
          </a:p>
        </p:txBody>
      </p:sp>
      <p:sp>
        <p:nvSpPr>
          <p:cNvPr id="10" name="Прямоугольник 9"/>
          <p:cNvSpPr/>
          <p:nvPr/>
        </p:nvSpPr>
        <p:spPr>
          <a:xfrm>
            <a:off x="251520" y="3068960"/>
            <a:ext cx="2016224" cy="954107"/>
          </a:xfrm>
          <a:prstGeom prst="rect">
            <a:avLst/>
          </a:prstGeom>
          <a:ln>
            <a:solidFill>
              <a:srgbClr val="C00000"/>
            </a:solidFill>
          </a:ln>
        </p:spPr>
        <p:txBody>
          <a:bodyPr wrap="square">
            <a:spAutoFit/>
          </a:bodyPr>
          <a:lstStyle/>
          <a:p>
            <a:r>
              <a:rPr lang="ru-RU" sz="2800" b="1"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приказной тон </a:t>
            </a:r>
            <a:endParaRPr lang="ru-RU" sz="2800" dirty="0">
              <a:latin typeface="Comic Sans MS" pitchFamily="66" charset="0"/>
            </a:endParaRPr>
          </a:p>
        </p:txBody>
      </p:sp>
      <p:sp>
        <p:nvSpPr>
          <p:cNvPr id="11" name="Прямоугольник 10"/>
          <p:cNvSpPr/>
          <p:nvPr/>
        </p:nvSpPr>
        <p:spPr>
          <a:xfrm>
            <a:off x="4355976" y="3501008"/>
            <a:ext cx="4176464" cy="523220"/>
          </a:xfrm>
          <a:prstGeom prst="rect">
            <a:avLst/>
          </a:prstGeom>
          <a:ln>
            <a:solidFill>
              <a:srgbClr val="C00000"/>
            </a:solidFill>
          </a:ln>
        </p:spPr>
        <p:txBody>
          <a:bodyPr wrap="square">
            <a:spAutoFit/>
          </a:bodyPr>
          <a:lstStyle/>
          <a:p>
            <a:r>
              <a:rPr lang="ru-RU" sz="2800" b="1"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физические наказания </a:t>
            </a:r>
            <a:endParaRPr lang="ru-RU" sz="2800" dirty="0">
              <a:latin typeface="Comic Sans MS" pitchFamily="66" charset="0"/>
            </a:endParaRPr>
          </a:p>
        </p:txBody>
      </p:sp>
      <p:sp>
        <p:nvSpPr>
          <p:cNvPr id="12" name="Прямоугольник 11"/>
          <p:cNvSpPr/>
          <p:nvPr/>
        </p:nvSpPr>
        <p:spPr>
          <a:xfrm>
            <a:off x="323528" y="4149080"/>
            <a:ext cx="2279791" cy="584775"/>
          </a:xfrm>
          <a:prstGeom prst="rect">
            <a:avLst/>
          </a:prstGeom>
          <a:ln>
            <a:solidFill>
              <a:srgbClr val="002060"/>
            </a:solidFill>
          </a:ln>
        </p:spPr>
        <p:txBody>
          <a:bodyPr wrap="none">
            <a:spAutoFit/>
          </a:bodyPr>
          <a:lstStyle/>
          <a:p>
            <a:r>
              <a:rPr lang="ru-RU" sz="3200" b="1" i="1" u="sng" dirty="0">
                <a:ln w="12700">
                  <a:solidFill>
                    <a:srgbClr val="1F497D">
                      <a:satMod val="155000"/>
                    </a:srgbClr>
                  </a:solidFill>
                  <a:prstDash val="solid"/>
                </a:ln>
                <a:solidFill>
                  <a:srgbClr val="C00000"/>
                </a:solidFill>
                <a:latin typeface="Comic Sans MS" pitchFamily="66" charset="0"/>
                <a:ea typeface="Times New Roman" pitchFamily="18" charset="0"/>
                <a:cs typeface="Arial" pitchFamily="34" charset="0"/>
              </a:rPr>
              <a:t>Результат</a:t>
            </a:r>
            <a:r>
              <a:rPr lang="ru-RU" sz="2800" b="1" i="1" u="sng" dirty="0">
                <a:ln w="12700">
                  <a:solidFill>
                    <a:srgbClr val="1F497D">
                      <a:satMod val="155000"/>
                    </a:srgbClr>
                  </a:solidFill>
                  <a:prstDash val="solid"/>
                </a:ln>
                <a:solidFill>
                  <a:srgbClr val="C00000"/>
                </a:solidFill>
                <a:latin typeface="Comic Sans MS" pitchFamily="66" charset="0"/>
                <a:ea typeface="Times New Roman" pitchFamily="18" charset="0"/>
                <a:cs typeface="Arial" pitchFamily="34" charset="0"/>
              </a:rPr>
              <a:t> </a:t>
            </a:r>
            <a:endParaRPr lang="ru-RU" sz="2800" i="1" u="sng" dirty="0">
              <a:solidFill>
                <a:srgbClr val="C00000"/>
              </a:solidFill>
              <a:latin typeface="Comic Sans MS" pitchFamily="66" charset="0"/>
            </a:endParaRPr>
          </a:p>
        </p:txBody>
      </p:sp>
      <p:sp>
        <p:nvSpPr>
          <p:cNvPr id="13" name="Прямоугольник 12"/>
          <p:cNvSpPr/>
          <p:nvPr/>
        </p:nvSpPr>
        <p:spPr>
          <a:xfrm>
            <a:off x="3923928" y="4221088"/>
            <a:ext cx="4680520" cy="1384995"/>
          </a:xfrm>
          <a:prstGeom prst="rect">
            <a:avLst/>
          </a:prstGeom>
          <a:ln>
            <a:solidFill>
              <a:srgbClr val="C00000"/>
            </a:solidFill>
          </a:ln>
        </p:spPr>
        <p:txBody>
          <a:bodyPr wrap="square">
            <a:spAutoFit/>
          </a:bodyPr>
          <a:lstStyle/>
          <a:p>
            <a:pPr algn="ctr"/>
            <a:r>
              <a:rPr lang="ru-RU" sz="2800" b="1"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разрушение атмосферы взаимопонимания и доверия</a:t>
            </a:r>
            <a:endParaRPr lang="ru-RU" sz="2800" dirty="0">
              <a:latin typeface="Comic Sans MS" pitchFamily="66" charset="0"/>
            </a:endParaRPr>
          </a:p>
        </p:txBody>
      </p:sp>
      <p:sp>
        <p:nvSpPr>
          <p:cNvPr id="14" name="Прямоугольник 13"/>
          <p:cNvSpPr/>
          <p:nvPr/>
        </p:nvSpPr>
        <p:spPr>
          <a:xfrm>
            <a:off x="395536" y="5157192"/>
            <a:ext cx="2880320" cy="523220"/>
          </a:xfrm>
          <a:prstGeom prst="rect">
            <a:avLst/>
          </a:prstGeom>
          <a:ln>
            <a:solidFill>
              <a:srgbClr val="C00000"/>
            </a:solidFill>
          </a:ln>
        </p:spPr>
        <p:txBody>
          <a:bodyPr wrap="square">
            <a:spAutoFit/>
          </a:bodyPr>
          <a:lstStyle/>
          <a:p>
            <a:r>
              <a:rPr lang="ru-RU" sz="2800" b="1"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преступления</a:t>
            </a:r>
            <a:endParaRPr lang="ru-RU" sz="2800" dirty="0">
              <a:latin typeface="Comic Sans MS" pitchFamily="66" charset="0"/>
            </a:endParaRPr>
          </a:p>
        </p:txBody>
      </p:sp>
      <p:cxnSp>
        <p:nvCxnSpPr>
          <p:cNvPr id="16" name="Прямая со стрелкой 15"/>
          <p:cNvCxnSpPr>
            <a:stCxn id="12" idx="3"/>
          </p:cNvCxnSpPr>
          <p:nvPr/>
        </p:nvCxnSpPr>
        <p:spPr>
          <a:xfrm>
            <a:off x="2603319" y="4441468"/>
            <a:ext cx="1392617" cy="4997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3" idx="1"/>
          </p:cNvCxnSpPr>
          <p:nvPr/>
        </p:nvCxnSpPr>
        <p:spPr>
          <a:xfrm flipH="1">
            <a:off x="2483768" y="4913586"/>
            <a:ext cx="1440160" cy="25199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4" descr="p-4-2"/>
          <p:cNvPicPr>
            <a:picLocks noChangeAspect="1" noChangeArrowheads="1"/>
          </p:cNvPicPr>
          <p:nvPr/>
        </p:nvPicPr>
        <p:blipFill>
          <a:blip r:embed="rId3" cstate="print"/>
          <a:srcRect/>
          <a:stretch>
            <a:fillRect/>
          </a:stretch>
        </p:blipFill>
        <p:spPr bwMode="auto">
          <a:xfrm>
            <a:off x="2483768" y="2996952"/>
            <a:ext cx="1512168" cy="1050117"/>
          </a:xfrm>
          <a:prstGeom prst="rect">
            <a:avLst/>
          </a:prstGeom>
          <a:noFill/>
          <a:ln w="9525">
            <a:noFill/>
            <a:miter lim="800000"/>
            <a:headEnd/>
            <a:tailEnd/>
          </a:ln>
        </p:spPr>
      </p:pic>
      <p:pic>
        <p:nvPicPr>
          <p:cNvPr id="22" name="Picture 5" descr="C:\НЕКРАСОВА\анимация\мордочки\Рисунок1.gif"/>
          <p:cNvPicPr>
            <a:picLocks noChangeAspect="1" noChangeArrowheads="1"/>
          </p:cNvPicPr>
          <p:nvPr/>
        </p:nvPicPr>
        <p:blipFill>
          <a:blip r:embed="rId4" cstate="print"/>
          <a:srcRect/>
          <a:stretch>
            <a:fillRect/>
          </a:stretch>
        </p:blipFill>
        <p:spPr bwMode="auto">
          <a:xfrm>
            <a:off x="7956376" y="2348880"/>
            <a:ext cx="1008112" cy="8649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par>
                          <p:cTn id="32" fill="hold">
                            <p:stCondLst>
                              <p:cond delay="14000"/>
                            </p:stCondLst>
                            <p:childTnLst>
                              <p:par>
                                <p:cTn id="33" presetID="3"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0"/>
                                        <p:tgtEl>
                                          <p:spTgt spid="16"/>
                                        </p:tgtEl>
                                      </p:cBhvr>
                                    </p:animEffect>
                                  </p:childTnLst>
                                </p:cTn>
                              </p:par>
                            </p:childTnLst>
                          </p:cTn>
                        </p:par>
                        <p:par>
                          <p:cTn id="39" fill="hold">
                            <p:stCondLst>
                              <p:cond delay="16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par>
                          <p:cTn id="43" fill="hold">
                            <p:stCondLst>
                              <p:cond delay="18000"/>
                            </p:stCondLst>
                            <p:childTnLst>
                              <p:par>
                                <p:cTn id="44" presetID="10" presetClass="entr" presetSubtype="0"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2000"/>
                                        <p:tgtEl>
                                          <p:spTgt spid="20"/>
                                        </p:tgtEl>
                                      </p:cBhvr>
                                    </p:animEffect>
                                  </p:childTnLst>
                                </p:cTn>
                              </p:par>
                            </p:childTnLst>
                          </p:cTn>
                        </p:par>
                        <p:par>
                          <p:cTn id="47" fill="hold">
                            <p:stCondLst>
                              <p:cond delay="20000"/>
                            </p:stCondLst>
                            <p:childTnLst>
                              <p:par>
                                <p:cTn id="48" presetID="7"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2000" fill="hold"/>
                                        <p:tgtEl>
                                          <p:spTgt spid="14"/>
                                        </p:tgtEl>
                                        <p:attrNameLst>
                                          <p:attrName>ppt_x</p:attrName>
                                        </p:attrNameLst>
                                      </p:cBhvr>
                                      <p:tavLst>
                                        <p:tav tm="0">
                                          <p:val>
                                            <p:strVal val="0-#ppt_w/2"/>
                                          </p:val>
                                        </p:tav>
                                        <p:tav tm="100000">
                                          <p:val>
                                            <p:strVal val="#ppt_x"/>
                                          </p:val>
                                        </p:tav>
                                      </p:tavLst>
                                    </p:anim>
                                    <p:anim calcmode="lin" valueType="num">
                                      <p:cBhvr additive="base">
                                        <p:cTn id="51" dur="2000" fill="hold"/>
                                        <p:tgtEl>
                                          <p:spTgt spid="14"/>
                                        </p:tgtEl>
                                        <p:attrNameLst>
                                          <p:attrName>ppt_y</p:attrName>
                                        </p:attrNameLst>
                                      </p:cBhvr>
                                      <p:tavLst>
                                        <p:tav tm="0">
                                          <p:val>
                                            <p:strVal val="#ppt_y"/>
                                          </p:val>
                                        </p:tav>
                                        <p:tav tm="100000">
                                          <p:val>
                                            <p:strVal val="#ppt_y"/>
                                          </p:val>
                                        </p:tav>
                                      </p:tavLst>
                                    </p:anim>
                                  </p:childTnLst>
                                </p:cTn>
                              </p:par>
                            </p:childTnLst>
                          </p:cTn>
                        </p:par>
                        <p:par>
                          <p:cTn id="52" fill="hold">
                            <p:stCondLst>
                              <p:cond delay="22000"/>
                            </p:stCondLst>
                            <p:childTnLst>
                              <p:par>
                                <p:cTn id="53" presetID="7" presetClass="entr" presetSubtype="4"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2000" fill="hold"/>
                                        <p:tgtEl>
                                          <p:spTgt spid="4"/>
                                        </p:tgtEl>
                                        <p:attrNameLst>
                                          <p:attrName>ppt_x</p:attrName>
                                        </p:attrNameLst>
                                      </p:cBhvr>
                                      <p:tavLst>
                                        <p:tav tm="0">
                                          <p:val>
                                            <p:strVal val="#ppt_x"/>
                                          </p:val>
                                        </p:tav>
                                        <p:tav tm="100000">
                                          <p:val>
                                            <p:strVal val="#ppt_x"/>
                                          </p:val>
                                        </p:tav>
                                      </p:tavLst>
                                    </p:anim>
                                    <p:anim calcmode="lin" valueType="num">
                                      <p:cBhvr additive="base">
                                        <p:cTn id="56"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88640"/>
            <a:ext cx="9144000" cy="584775"/>
          </a:xfrm>
          <a:prstGeom prst="rect">
            <a:avLst/>
          </a:prstGeom>
        </p:spPr>
        <p:txBody>
          <a:bodyPr wrap="square">
            <a:spAutoFit/>
          </a:bodyPr>
          <a:lstStyle/>
          <a:p>
            <a:pPr lvl="0" indent="409575" algn="ctr" fontAlgn="base">
              <a:spcBef>
                <a:spcPct val="0"/>
              </a:spcBef>
              <a:spcAft>
                <a:spcPct val="0"/>
              </a:spcAft>
            </a:pPr>
            <a:r>
              <a:rPr lang="ru-RU" sz="3200" b="1" i="1" u="sng"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Сохраняйте спокойствие и достоинство</a:t>
            </a:r>
            <a:endParaRPr lang="ru-RU" sz="3200" b="1" i="1" u="sng" dirty="0">
              <a:ln w="12700">
                <a:solidFill>
                  <a:srgbClr val="1F497D">
                    <a:satMod val="155000"/>
                  </a:srgbClr>
                </a:solidFill>
                <a:prstDash val="solid"/>
              </a:ln>
              <a:solidFill>
                <a:srgbClr val="002060"/>
              </a:solidFill>
              <a:latin typeface="Comic Sans MS" pitchFamily="66" charset="0"/>
              <a:cs typeface="Arial" pitchFamily="34" charset="0"/>
            </a:endParaRPr>
          </a:p>
        </p:txBody>
      </p:sp>
      <p:sp>
        <p:nvSpPr>
          <p:cNvPr id="7" name="Прямоугольник 6"/>
          <p:cNvSpPr/>
          <p:nvPr/>
        </p:nvSpPr>
        <p:spPr>
          <a:xfrm>
            <a:off x="1475656" y="1556792"/>
            <a:ext cx="5904656" cy="584775"/>
          </a:xfrm>
          <a:prstGeom prst="rect">
            <a:avLst/>
          </a:prstGeom>
        </p:spPr>
        <p:txBody>
          <a:bodyPr wrap="square">
            <a:spAutoFit/>
          </a:bodyPr>
          <a:lstStyle/>
          <a:p>
            <a:pPr algn="ctr"/>
            <a:r>
              <a:rPr lang="ru-RU" sz="3200" b="1" i="1" u="sng" dirty="0">
                <a:ln w="12700">
                  <a:solidFill>
                    <a:srgbClr val="1F497D">
                      <a:satMod val="155000"/>
                    </a:srgbClr>
                  </a:solidFill>
                  <a:prstDash val="solid"/>
                </a:ln>
                <a:solidFill>
                  <a:srgbClr val="C00000"/>
                </a:solidFill>
                <a:latin typeface="Comic Sans MS" pitchFamily="66" charset="0"/>
                <a:ea typeface="Times New Roman" pitchFamily="18" charset="0"/>
                <a:cs typeface="Arial" pitchFamily="34" charset="0"/>
              </a:rPr>
              <a:t>Разберитесь в ситуации</a:t>
            </a:r>
            <a:endParaRPr lang="ru-RU" sz="2400" u="sng" dirty="0">
              <a:latin typeface="Comic Sans MS" pitchFamily="66" charset="0"/>
            </a:endParaRPr>
          </a:p>
        </p:txBody>
      </p:sp>
      <p:sp>
        <p:nvSpPr>
          <p:cNvPr id="8" name="Прямоугольник 7"/>
          <p:cNvSpPr/>
          <p:nvPr/>
        </p:nvSpPr>
        <p:spPr>
          <a:xfrm>
            <a:off x="0" y="4149080"/>
            <a:ext cx="7663872" cy="584775"/>
          </a:xfrm>
          <a:prstGeom prst="rect">
            <a:avLst/>
          </a:prstGeom>
        </p:spPr>
        <p:txBody>
          <a:bodyPr wrap="square">
            <a:spAutoFit/>
          </a:bodyPr>
          <a:lstStyle/>
          <a:p>
            <a:pPr algn="ctr"/>
            <a:r>
              <a:rPr lang="ru-RU" sz="3200" b="1" i="1" u="sng" dirty="0">
                <a:ln w="12700">
                  <a:solidFill>
                    <a:srgbClr val="1F497D">
                      <a:satMod val="155000"/>
                    </a:srgbClr>
                  </a:solidFill>
                  <a:prstDash val="solid"/>
                </a:ln>
                <a:solidFill>
                  <a:srgbClr val="002060"/>
                </a:solidFill>
                <a:latin typeface="Comic Sans MS" pitchFamily="66" charset="0"/>
                <a:ea typeface="Times New Roman" pitchFamily="18" charset="0"/>
                <a:cs typeface="Arial" pitchFamily="34" charset="0"/>
              </a:rPr>
              <a:t>Сохраните доверие ребенка к себе</a:t>
            </a:r>
            <a:endParaRPr lang="ru-RU" sz="3200" i="1" u="sng" dirty="0">
              <a:solidFill>
                <a:srgbClr val="002060"/>
              </a:solidFill>
              <a:latin typeface="Comic Sans MS" pitchFamily="66" charset="0"/>
            </a:endParaRPr>
          </a:p>
        </p:txBody>
      </p:sp>
      <p:sp>
        <p:nvSpPr>
          <p:cNvPr id="9" name="TextBox 8"/>
          <p:cNvSpPr txBox="1"/>
          <p:nvPr/>
        </p:nvSpPr>
        <p:spPr>
          <a:xfrm>
            <a:off x="323528" y="620688"/>
            <a:ext cx="7704856" cy="584775"/>
          </a:xfrm>
          <a:prstGeom prst="rect">
            <a:avLst/>
          </a:prstGeom>
          <a:noFill/>
        </p:spPr>
        <p:txBody>
          <a:bodyPr wrap="square" rtlCol="0">
            <a:spAutoFit/>
          </a:bodyPr>
          <a:lstStyle/>
          <a:p>
            <a:r>
              <a:rPr lang="ru-RU" sz="3200" b="1" dirty="0">
                <a:ln w="12700">
                  <a:solidFill>
                    <a:schemeClr val="tx2">
                      <a:satMod val="155000"/>
                    </a:schemeClr>
                  </a:solidFill>
                  <a:prstDash val="solid"/>
                </a:ln>
                <a:solidFill>
                  <a:srgbClr val="002060"/>
                </a:solidFill>
                <a:latin typeface="Comic Sans MS" pitchFamily="66" charset="0"/>
                <a:cs typeface="Arial" pitchFamily="34" charset="0"/>
              </a:rPr>
              <a:t>Нет панике, крику, битью, угрозам!</a:t>
            </a:r>
          </a:p>
        </p:txBody>
      </p:sp>
      <p:sp>
        <p:nvSpPr>
          <p:cNvPr id="10" name="Прямоугольник 9"/>
          <p:cNvSpPr/>
          <p:nvPr/>
        </p:nvSpPr>
        <p:spPr>
          <a:xfrm>
            <a:off x="323528" y="2060848"/>
            <a:ext cx="7128792" cy="2062103"/>
          </a:xfrm>
          <a:prstGeom prst="rect">
            <a:avLst/>
          </a:prstGeom>
        </p:spPr>
        <p:txBody>
          <a:bodyPr wrap="square">
            <a:spAutoFit/>
          </a:bodyPr>
          <a:lstStyle/>
          <a:p>
            <a:r>
              <a:rPr lang="ru-RU" sz="32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Ребенок совершил правонарушение, но это еще  не означает, что он - закоренелый преступник! </a:t>
            </a:r>
            <a:endParaRPr lang="ru-RU" sz="3200" b="1" dirty="0">
              <a:ln w="12700">
                <a:solidFill>
                  <a:schemeClr val="tx2">
                    <a:satMod val="155000"/>
                  </a:schemeClr>
                </a:solidFill>
                <a:prstDash val="solid"/>
              </a:ln>
              <a:solidFill>
                <a:srgbClr val="C00000"/>
              </a:solidFill>
              <a:latin typeface="Comic Sans MS" pitchFamily="66" charset="0"/>
            </a:endParaRPr>
          </a:p>
        </p:txBody>
      </p:sp>
      <p:sp>
        <p:nvSpPr>
          <p:cNvPr id="11" name="Прямоугольник 10"/>
          <p:cNvSpPr/>
          <p:nvPr/>
        </p:nvSpPr>
        <p:spPr>
          <a:xfrm>
            <a:off x="323528" y="4581128"/>
            <a:ext cx="8820472" cy="2062103"/>
          </a:xfrm>
          <a:prstGeom prst="rect">
            <a:avLst/>
          </a:prstGeom>
        </p:spPr>
        <p:txBody>
          <a:bodyPr wrap="square">
            <a:spAutoFit/>
          </a:bodyPr>
          <a:lstStyle/>
          <a:p>
            <a:r>
              <a:rPr lang="ru-RU" sz="32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Поговорите с ним на равных.        Отсутствие общения приводит к нарастанию непонимания, отдаляет              вас и ребенка друг от друга. </a:t>
            </a:r>
            <a:endParaRPr lang="ru-RU" sz="3200" b="1" dirty="0">
              <a:ln w="12700">
                <a:solidFill>
                  <a:schemeClr val="tx2">
                    <a:satMod val="155000"/>
                  </a:schemeClr>
                </a:solidFill>
                <a:prstDash val="solid"/>
              </a:ln>
              <a:solidFill>
                <a:srgbClr val="002060"/>
              </a:solidFill>
              <a:latin typeface="Comic Sans MS" pitchFamily="66" charset="0"/>
            </a:endParaRPr>
          </a:p>
        </p:txBody>
      </p:sp>
      <p:pic>
        <p:nvPicPr>
          <p:cNvPr id="12" name="Picture 4" descr="960587"/>
          <p:cNvPicPr>
            <a:picLocks noChangeAspect="1" noChangeArrowheads="1"/>
          </p:cNvPicPr>
          <p:nvPr/>
        </p:nvPicPr>
        <p:blipFill>
          <a:blip r:embed="rId3" cstate="print"/>
          <a:srcRect/>
          <a:stretch>
            <a:fillRect/>
          </a:stretch>
        </p:blipFill>
        <p:spPr bwMode="auto">
          <a:xfrm>
            <a:off x="7380312" y="1412776"/>
            <a:ext cx="1574393" cy="2376264"/>
          </a:xfrm>
          <a:prstGeom prst="rect">
            <a:avLst/>
          </a:prstGeom>
          <a:noFill/>
          <a:ln w="9525">
            <a:noFill/>
            <a:miter lim="800000"/>
            <a:headEnd/>
            <a:tailEnd/>
          </a:ln>
        </p:spPr>
      </p:pic>
      <p:pic>
        <p:nvPicPr>
          <p:cNvPr id="13" name="Picture 4" descr="101722"/>
          <p:cNvPicPr>
            <a:picLocks noChangeAspect="1" noChangeArrowheads="1"/>
          </p:cNvPicPr>
          <p:nvPr/>
        </p:nvPicPr>
        <p:blipFill>
          <a:blip r:embed="rId4" cstate="print"/>
          <a:srcRect/>
          <a:stretch>
            <a:fillRect/>
          </a:stretch>
        </p:blipFill>
        <p:spPr bwMode="auto">
          <a:xfrm>
            <a:off x="467544" y="1124744"/>
            <a:ext cx="1296144" cy="954564"/>
          </a:xfrm>
          <a:prstGeom prst="rect">
            <a:avLst/>
          </a:prstGeom>
          <a:noFill/>
          <a:ln w="9525">
            <a:noFill/>
            <a:miter lim="800000"/>
            <a:headEnd/>
            <a:tailEnd/>
          </a:ln>
        </p:spPr>
      </p:pic>
      <p:pic>
        <p:nvPicPr>
          <p:cNvPr id="14" name="Picture 6" descr="насилие"/>
          <p:cNvPicPr>
            <a:picLocks noChangeAspect="1" noChangeArrowheads="1"/>
          </p:cNvPicPr>
          <p:nvPr/>
        </p:nvPicPr>
        <p:blipFill>
          <a:blip r:embed="rId5" cstate="print"/>
          <a:srcRect/>
          <a:stretch>
            <a:fillRect/>
          </a:stretch>
        </p:blipFill>
        <p:spPr bwMode="auto">
          <a:xfrm>
            <a:off x="7596336" y="4293096"/>
            <a:ext cx="1309159" cy="1368152"/>
          </a:xfrm>
          <a:prstGeom prst="rect">
            <a:avLst/>
          </a:prstGeom>
          <a:noFill/>
          <a:ln w="25400">
            <a:solidFill>
              <a:schemeClr val="bg2">
                <a:lumMod val="60000"/>
                <a:lumOff val="40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par>
                          <p:cTn id="11" fill="hold">
                            <p:stCondLst>
                              <p:cond delay="5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1"/>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340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1"/>
                                          </p:val>
                                        </p:tav>
                                        <p:tav tm="100000">
                                          <p:val>
                                            <p:strVal val="#ppt_x"/>
                                          </p:val>
                                        </p:tav>
                                      </p:tavLst>
                                    </p:anim>
                                    <p:anim calcmode="lin" valueType="num">
                                      <p:cBhvr>
                                        <p:cTn id="22" dur="10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2000"/>
                            </p:stCondLst>
                            <p:childTnLst>
                              <p:par>
                                <p:cTn id="24" presetID="21"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4)">
                                      <p:cBhvr>
                                        <p:cTn id="26" dur="1000"/>
                                        <p:tgtEl>
                                          <p:spTgt spid="8"/>
                                        </p:tgtEl>
                                      </p:cBhvr>
                                    </p:animEffect>
                                  </p:childTnLst>
                                </p:cTn>
                              </p:par>
                            </p:childTnLst>
                          </p:cTn>
                        </p:par>
                        <p:par>
                          <p:cTn id="27" fill="hold">
                            <p:stCondLst>
                              <p:cond delay="13000"/>
                            </p:stCondLst>
                            <p:childTnLst>
                              <p:par>
                                <p:cTn id="28" presetID="7"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2000" fill="hold"/>
                                        <p:tgtEl>
                                          <p:spTgt spid="11"/>
                                        </p:tgtEl>
                                        <p:attrNameLst>
                                          <p:attrName>ppt_x</p:attrName>
                                        </p:attrNameLst>
                                      </p:cBhvr>
                                      <p:tavLst>
                                        <p:tav tm="0">
                                          <p:val>
                                            <p:strVal val="#ppt_x"/>
                                          </p:val>
                                        </p:tav>
                                        <p:tav tm="100000">
                                          <p:val>
                                            <p:strVal val="#ppt_x"/>
                                          </p:val>
                                        </p:tav>
                                      </p:tavLst>
                                    </p:anim>
                                    <p:anim calcmode="lin" valueType="num">
                                      <p:cBhvr additive="base">
                                        <p:cTn id="31"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4797152"/>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ctr"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Сюда могут присоединиться демонстративные попытки покончить с собой, чтобы вы своевременно его спасли и исполнили желание подростка. </a:t>
            </a:r>
            <a:endParaRPr kumimoji="0" lang="ru-RU" sz="2800" b="1" i="0" u="none" strike="noStrike" normalizeH="0" baseline="0" dirty="0">
              <a:ln w="12700">
                <a:solidFill>
                  <a:schemeClr val="tx2">
                    <a:satMod val="155000"/>
                  </a:schemeClr>
                </a:solidFill>
                <a:prstDash val="solid"/>
              </a:ln>
              <a:solidFill>
                <a:srgbClr val="002060"/>
              </a:solidFill>
              <a:latin typeface="Comic Sans MS" pitchFamily="66" charset="0"/>
              <a:cs typeface="Arial" pitchFamily="34" charset="0"/>
            </a:endParaRPr>
          </a:p>
        </p:txBody>
      </p:sp>
      <p:sp>
        <p:nvSpPr>
          <p:cNvPr id="3" name="Прямоугольник 2"/>
          <p:cNvSpPr/>
          <p:nvPr/>
        </p:nvSpPr>
        <p:spPr>
          <a:xfrm>
            <a:off x="0" y="188640"/>
            <a:ext cx="9144000" cy="954107"/>
          </a:xfrm>
          <a:prstGeom prst="rect">
            <a:avLst/>
          </a:prstGeom>
        </p:spPr>
        <p:txBody>
          <a:bodyPr wrap="square">
            <a:spAutoFit/>
          </a:bodyPr>
          <a:lstStyle/>
          <a:p>
            <a:pPr lvl="0" indent="409575" algn="ctr" fontAlgn="base">
              <a:spcBef>
                <a:spcPct val="0"/>
              </a:spcBef>
              <a:spcAft>
                <a:spcPct val="0"/>
              </a:spcAft>
            </a:pPr>
            <a:r>
              <a:rPr lang="ru-RU" sz="2800" b="1" i="1" u="sng"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Узнайте как можно больше о том, что происходит с вашим ребенком</a:t>
            </a:r>
            <a:endParaRPr lang="ru-RU" sz="2800" b="1" i="1" u="sng" dirty="0">
              <a:ln w="12700">
                <a:solidFill>
                  <a:schemeClr val="tx2">
                    <a:satMod val="155000"/>
                  </a:schemeClr>
                </a:solidFill>
                <a:prstDash val="solid"/>
              </a:ln>
              <a:solidFill>
                <a:srgbClr val="002060"/>
              </a:solidFill>
              <a:latin typeface="Comic Sans MS" pitchFamily="66" charset="0"/>
              <a:cs typeface="Arial" pitchFamily="34" charset="0"/>
            </a:endParaRPr>
          </a:p>
        </p:txBody>
      </p:sp>
      <p:sp>
        <p:nvSpPr>
          <p:cNvPr id="4" name="Прямоугольник 3"/>
          <p:cNvSpPr/>
          <p:nvPr/>
        </p:nvSpPr>
        <p:spPr>
          <a:xfrm>
            <a:off x="179512" y="1052736"/>
            <a:ext cx="8964488" cy="1815882"/>
          </a:xfrm>
          <a:prstGeom prst="rect">
            <a:avLst/>
          </a:prstGeom>
        </p:spPr>
        <p:txBody>
          <a:bodyPr wrap="square">
            <a:spAutoFit/>
          </a:bodyPr>
          <a:lstStyle/>
          <a:p>
            <a:r>
              <a:rPr lang="ru-RU" sz="28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Ребенок склонен обвинять в случившемся             других, хитрить и изворачиваться.                        Постарайтесь разобраться в ситуации максимально объективно</a:t>
            </a:r>
            <a:endParaRPr lang="ru-RU" sz="2800" b="1" dirty="0">
              <a:ln w="12700">
                <a:solidFill>
                  <a:schemeClr val="tx2">
                    <a:satMod val="155000"/>
                  </a:schemeClr>
                </a:solidFill>
                <a:prstDash val="solid"/>
              </a:ln>
              <a:solidFill>
                <a:srgbClr val="002060"/>
              </a:solidFill>
              <a:latin typeface="Comic Sans MS" pitchFamily="66" charset="0"/>
            </a:endParaRPr>
          </a:p>
        </p:txBody>
      </p:sp>
      <p:sp>
        <p:nvSpPr>
          <p:cNvPr id="5" name="Прямоугольник 4"/>
          <p:cNvSpPr/>
          <p:nvPr/>
        </p:nvSpPr>
        <p:spPr>
          <a:xfrm>
            <a:off x="0" y="2852936"/>
            <a:ext cx="9144000" cy="523220"/>
          </a:xfrm>
          <a:prstGeom prst="rect">
            <a:avLst/>
          </a:prstGeom>
        </p:spPr>
        <p:txBody>
          <a:bodyPr wrap="square">
            <a:spAutoFit/>
          </a:bodyPr>
          <a:lstStyle/>
          <a:p>
            <a:pPr lvl="0" indent="409575" algn="ctr" eaLnBrk="0" fontAlgn="base" hangingPunct="0">
              <a:spcBef>
                <a:spcPct val="0"/>
              </a:spcBef>
              <a:spcAft>
                <a:spcPct val="0"/>
              </a:spcAft>
            </a:pPr>
            <a:r>
              <a:rPr lang="ru-RU" sz="2800" b="1" i="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Измените свое отношение к ребенку</a:t>
            </a:r>
            <a:endParaRPr lang="ru-RU" sz="2800" b="1" i="1" u="sng"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6" name="Прямоугольник 5"/>
          <p:cNvSpPr/>
          <p:nvPr/>
        </p:nvSpPr>
        <p:spPr>
          <a:xfrm>
            <a:off x="0" y="3356992"/>
            <a:ext cx="9144000" cy="954107"/>
          </a:xfrm>
          <a:prstGeom prst="rect">
            <a:avLst/>
          </a:prstGeom>
        </p:spPr>
        <p:txBody>
          <a:bodyPr wrap="square">
            <a:spAutoFit/>
          </a:bodyPr>
          <a:lstStyle/>
          <a:p>
            <a:pPr algn="ctr"/>
            <a:r>
              <a:rPr lang="ru-RU" sz="28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Ваш ребенок - уже достаточно взрослый, чтобы отвечать за свои поступки.</a:t>
            </a:r>
            <a:endParaRPr lang="ru-RU" sz="2800" b="1" dirty="0">
              <a:ln w="12700">
                <a:solidFill>
                  <a:schemeClr val="tx2">
                    <a:satMod val="155000"/>
                  </a:schemeClr>
                </a:solidFill>
                <a:prstDash val="solid"/>
              </a:ln>
              <a:solidFill>
                <a:srgbClr val="C00000"/>
              </a:solidFill>
              <a:latin typeface="Comic Sans MS" pitchFamily="66" charset="0"/>
            </a:endParaRPr>
          </a:p>
        </p:txBody>
      </p:sp>
      <p:sp>
        <p:nvSpPr>
          <p:cNvPr id="7" name="Прямоугольник 6"/>
          <p:cNvSpPr/>
          <p:nvPr/>
        </p:nvSpPr>
        <p:spPr>
          <a:xfrm>
            <a:off x="467544" y="4293096"/>
            <a:ext cx="8394700" cy="523220"/>
          </a:xfrm>
          <a:prstGeom prst="rect">
            <a:avLst/>
          </a:prstGeom>
        </p:spPr>
        <p:txBody>
          <a:bodyPr wrap="square">
            <a:spAutoFit/>
          </a:bodyPr>
          <a:lstStyle/>
          <a:p>
            <a:pPr lvl="0" indent="409575" algn="just" eaLnBrk="0" fontAlgn="base" hangingPunct="0">
              <a:spcBef>
                <a:spcPct val="0"/>
              </a:spcBef>
              <a:spcAft>
                <a:spcPct val="0"/>
              </a:spcAft>
            </a:pPr>
            <a:r>
              <a:rPr lang="ru-RU" sz="2800" b="1" i="1" u="sng"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Не позволяйте собой манипулировать</a:t>
            </a:r>
            <a:endParaRPr lang="ru-RU" sz="2800" b="1" i="1" u="sng" dirty="0">
              <a:ln w="12700">
                <a:solidFill>
                  <a:schemeClr val="tx2">
                    <a:satMod val="155000"/>
                  </a:schemeClr>
                </a:solidFill>
                <a:prstDash val="solid"/>
              </a:ln>
              <a:solidFill>
                <a:srgbClr val="002060"/>
              </a:solidFill>
              <a:latin typeface="Comic Sans MS" pitchFamily="66" charset="0"/>
              <a:cs typeface="Arial" pitchFamily="34" charset="0"/>
            </a:endParaRPr>
          </a:p>
        </p:txBody>
      </p:sp>
      <p:pic>
        <p:nvPicPr>
          <p:cNvPr id="8" name="Picture 17" descr="C:\НЕКРАСОВА\анимация\мордочки\0005-001-Sintaksicheskij-razbor-predlozhenija.gif"/>
          <p:cNvPicPr>
            <a:picLocks noChangeAspect="1" noChangeArrowheads="1" noCrop="1"/>
          </p:cNvPicPr>
          <p:nvPr/>
        </p:nvPicPr>
        <p:blipFill>
          <a:blip r:embed="rId3" cstate="print"/>
          <a:srcRect/>
          <a:stretch>
            <a:fillRect/>
          </a:stretch>
        </p:blipFill>
        <p:spPr bwMode="auto">
          <a:xfrm>
            <a:off x="7524328" y="1052736"/>
            <a:ext cx="1368152" cy="17101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24577"/>
                                        </p:tgtEl>
                                        <p:attrNameLst>
                                          <p:attrName>style.visibility</p:attrName>
                                        </p:attrNameLst>
                                      </p:cBhvr>
                                      <p:to>
                                        <p:strVal val="visible"/>
                                      </p:to>
                                    </p:set>
                                    <p:animEffect transition="in" filter="fade">
                                      <p:cBhvr>
                                        <p:cTn id="15" dur="20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08720"/>
            <a:ext cx="9144000" cy="2554545"/>
          </a:xfrm>
          <a:prstGeom prst="rect">
            <a:avLst/>
          </a:prstGeom>
        </p:spPr>
        <p:txBody>
          <a:bodyPr wrap="square">
            <a:spAutoFit/>
          </a:bodyPr>
          <a:lstStyle/>
          <a:p>
            <a:pPr lvl="0" indent="409575" algn="ctr" eaLnBrk="0" fontAlgn="base" hangingPunct="0">
              <a:spcBef>
                <a:spcPct val="0"/>
              </a:spcBef>
              <a:spcAft>
                <a:spcPct val="0"/>
              </a:spcAft>
            </a:pPr>
            <a:r>
              <a:rPr lang="ru-RU" sz="32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       родительская забота оборачивается «      медвежьей услугой»: ребенок не                 сталкивается с последствиями своего поведения и не делает нужных выводов, становится безответственным.</a:t>
            </a:r>
            <a:endParaRPr lang="ru-RU" sz="4000" b="1" dirty="0">
              <a:ln w="12700">
                <a:solidFill>
                  <a:schemeClr val="tx2">
                    <a:satMod val="155000"/>
                  </a:schemeClr>
                </a:solidFill>
                <a:prstDash val="solid"/>
              </a:ln>
              <a:solidFill>
                <a:srgbClr val="002060"/>
              </a:solidFill>
              <a:latin typeface="Comic Sans MS" pitchFamily="66" charset="0"/>
              <a:cs typeface="Arial" pitchFamily="34" charset="0"/>
            </a:endParaRPr>
          </a:p>
        </p:txBody>
      </p:sp>
      <p:sp>
        <p:nvSpPr>
          <p:cNvPr id="3" name="Прямоугольник 2"/>
          <p:cNvSpPr/>
          <p:nvPr/>
        </p:nvSpPr>
        <p:spPr>
          <a:xfrm>
            <a:off x="0" y="188640"/>
            <a:ext cx="9144000" cy="584775"/>
          </a:xfrm>
          <a:prstGeom prst="rect">
            <a:avLst/>
          </a:prstGeom>
        </p:spPr>
        <p:txBody>
          <a:bodyPr wrap="square">
            <a:spAutoFit/>
          </a:bodyPr>
          <a:lstStyle/>
          <a:p>
            <a:pPr lvl="0" indent="409575" algn="ctr" eaLnBrk="0" fontAlgn="base" hangingPunct="0">
              <a:spcBef>
                <a:spcPct val="0"/>
              </a:spcBef>
              <a:spcAft>
                <a:spcPct val="0"/>
              </a:spcAft>
            </a:pPr>
            <a:r>
              <a:rPr lang="ru-RU" sz="3200" b="1" i="1" u="sng"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Не исправляйте за ребенка его ошибки</a:t>
            </a:r>
            <a:endParaRPr lang="ru-RU" sz="1200" b="1" i="1" u="sng" dirty="0">
              <a:ln w="12700">
                <a:solidFill>
                  <a:schemeClr val="tx2">
                    <a:satMod val="155000"/>
                  </a:schemeClr>
                </a:solidFill>
                <a:prstDash val="solid"/>
              </a:ln>
              <a:solidFill>
                <a:srgbClr val="002060"/>
              </a:solidFill>
              <a:latin typeface="Comic Sans MS" pitchFamily="66" charset="0"/>
              <a:cs typeface="Arial" pitchFamily="34" charset="0"/>
            </a:endParaRPr>
          </a:p>
        </p:txBody>
      </p:sp>
      <p:sp>
        <p:nvSpPr>
          <p:cNvPr id="4" name="Прямоугольник 3"/>
          <p:cNvSpPr/>
          <p:nvPr/>
        </p:nvSpPr>
        <p:spPr>
          <a:xfrm>
            <a:off x="0" y="4149080"/>
            <a:ext cx="8388424" cy="1569660"/>
          </a:xfrm>
          <a:prstGeom prst="rect">
            <a:avLst/>
          </a:prstGeom>
        </p:spPr>
        <p:txBody>
          <a:bodyPr wrap="square">
            <a:spAutoFit/>
          </a:bodyPr>
          <a:lstStyle/>
          <a:p>
            <a:pPr lvl="0" indent="409575" algn="ctr" fontAlgn="base">
              <a:spcBef>
                <a:spcPct val="0"/>
              </a:spcBef>
              <a:spcAft>
                <a:spcPct val="0"/>
              </a:spcAft>
            </a:pPr>
            <a:r>
              <a:rPr lang="ru-RU" sz="32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Когда вы выполняете свои обещания, ребенок становится гораздо более управляемым и послушным.</a:t>
            </a:r>
            <a:endParaRPr lang="ru-RU" sz="3200" b="1"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5" name="Прямоугольник 4"/>
          <p:cNvSpPr/>
          <p:nvPr/>
        </p:nvSpPr>
        <p:spPr>
          <a:xfrm>
            <a:off x="0" y="3645024"/>
            <a:ext cx="9144000" cy="584775"/>
          </a:xfrm>
          <a:prstGeom prst="rect">
            <a:avLst/>
          </a:prstGeom>
        </p:spPr>
        <p:txBody>
          <a:bodyPr wrap="square">
            <a:spAutoFit/>
          </a:bodyPr>
          <a:lstStyle/>
          <a:p>
            <a:pPr lvl="0" indent="409575" algn="ctr" fontAlgn="base">
              <a:spcBef>
                <a:spcPct val="0"/>
              </a:spcBef>
              <a:spcAft>
                <a:spcPct val="0"/>
              </a:spcAft>
            </a:pPr>
            <a:r>
              <a:rPr lang="ru-RU" sz="3200" b="1" i="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Меньше говорите, а больше делайте</a:t>
            </a:r>
            <a:endParaRPr lang="ru-RU" sz="1200" b="1" i="1" u="sng" dirty="0">
              <a:ln w="12700">
                <a:solidFill>
                  <a:schemeClr val="tx2">
                    <a:satMod val="155000"/>
                  </a:schemeClr>
                </a:solidFill>
                <a:prstDash val="solid"/>
              </a:ln>
              <a:solidFill>
                <a:srgbClr val="C00000"/>
              </a:solidFill>
              <a:latin typeface="Comic Sans MS" pitchFamily="66" charset="0"/>
              <a:cs typeface="Arial" pitchFamily="34" charset="0"/>
            </a:endParaRPr>
          </a:p>
        </p:txBody>
      </p:sp>
      <p:pic>
        <p:nvPicPr>
          <p:cNvPr id="6" name="Picture 4" descr="1239562739_rebenok_ne_hochet_v_shkolu_155417707"/>
          <p:cNvPicPr>
            <a:picLocks noChangeAspect="1" noChangeArrowheads="1"/>
          </p:cNvPicPr>
          <p:nvPr/>
        </p:nvPicPr>
        <p:blipFill>
          <a:blip r:embed="rId3" cstate="print"/>
          <a:srcRect/>
          <a:stretch>
            <a:fillRect/>
          </a:stretch>
        </p:blipFill>
        <p:spPr bwMode="auto">
          <a:xfrm>
            <a:off x="179512" y="764704"/>
            <a:ext cx="1502001" cy="1268760"/>
          </a:xfrm>
          <a:prstGeom prst="rect">
            <a:avLst/>
          </a:prstGeom>
          <a:ln>
            <a:noFill/>
          </a:ln>
          <a:effectLst>
            <a:softEdge rad="112500"/>
          </a:effectLst>
        </p:spPr>
      </p:pic>
      <p:pic>
        <p:nvPicPr>
          <p:cNvPr id="7" name="Picture 14" descr="iStock_000004296765Small"/>
          <p:cNvPicPr>
            <a:picLocks noChangeAspect="1" noChangeArrowheads="1"/>
          </p:cNvPicPr>
          <p:nvPr/>
        </p:nvPicPr>
        <p:blipFill>
          <a:blip r:embed="rId4" cstate="print"/>
          <a:srcRect/>
          <a:stretch>
            <a:fillRect/>
          </a:stretch>
        </p:blipFill>
        <p:spPr bwMode="auto">
          <a:xfrm>
            <a:off x="7164287" y="5157192"/>
            <a:ext cx="1803989" cy="144016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88640"/>
            <a:ext cx="9144000" cy="1077218"/>
          </a:xfrm>
          <a:prstGeom prst="rect">
            <a:avLst/>
          </a:prstGeom>
        </p:spPr>
        <p:txBody>
          <a:bodyPr wrap="square">
            <a:spAutoFit/>
          </a:bodyPr>
          <a:lstStyle/>
          <a:p>
            <a:pPr lvl="0" indent="409575" algn="ctr" eaLnBrk="0" fontAlgn="base" hangingPunct="0">
              <a:spcBef>
                <a:spcPct val="0"/>
              </a:spcBef>
              <a:spcAft>
                <a:spcPct val="0"/>
              </a:spcAft>
            </a:pPr>
            <a:r>
              <a:rPr lang="ru-RU" sz="3200" b="1" i="1" u="sng"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Приложите усилия, чтобы восстановить взаимопонимание с ребенком</a:t>
            </a:r>
            <a:endParaRPr lang="ru-RU" sz="1200" b="1" i="1" u="sng" dirty="0">
              <a:ln w="12700">
                <a:solidFill>
                  <a:schemeClr val="tx2">
                    <a:satMod val="155000"/>
                  </a:schemeClr>
                </a:solidFill>
                <a:prstDash val="solid"/>
              </a:ln>
              <a:solidFill>
                <a:srgbClr val="002060"/>
              </a:solidFill>
              <a:latin typeface="Comic Sans MS" pitchFamily="66" charset="0"/>
              <a:cs typeface="Arial" pitchFamily="34" charset="0"/>
            </a:endParaRPr>
          </a:p>
        </p:txBody>
      </p:sp>
      <p:sp>
        <p:nvSpPr>
          <p:cNvPr id="4" name="Прямоугольник 3"/>
          <p:cNvSpPr/>
          <p:nvPr/>
        </p:nvSpPr>
        <p:spPr>
          <a:xfrm>
            <a:off x="0" y="1196752"/>
            <a:ext cx="9144000" cy="1569660"/>
          </a:xfrm>
          <a:prstGeom prst="rect">
            <a:avLst/>
          </a:prstGeom>
        </p:spPr>
        <p:txBody>
          <a:bodyPr wrap="square">
            <a:spAutoFit/>
          </a:bodyPr>
          <a:lstStyle/>
          <a:p>
            <a:pPr lvl="0" indent="409575" algn="ctr" eaLnBrk="0" fontAlgn="base" hangingPunct="0">
              <a:spcBef>
                <a:spcPct val="0"/>
              </a:spcBef>
              <a:spcAft>
                <a:spcPct val="0"/>
              </a:spcAft>
            </a:pPr>
            <a:r>
              <a:rPr lang="ru-RU" sz="32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Обратитесь вместе с ребенком к психологу, психотерапевту, убедив в том, что эта помощь необходима и вам и ему. </a:t>
            </a:r>
            <a:endParaRPr lang="ru-RU" sz="4000" b="1" dirty="0">
              <a:ln w="12700">
                <a:solidFill>
                  <a:schemeClr val="tx2">
                    <a:satMod val="155000"/>
                  </a:schemeClr>
                </a:solidFill>
                <a:prstDash val="solid"/>
              </a:ln>
              <a:solidFill>
                <a:srgbClr val="002060"/>
              </a:solidFill>
              <a:latin typeface="Comic Sans MS" pitchFamily="66" charset="0"/>
              <a:cs typeface="Arial" pitchFamily="34" charset="0"/>
            </a:endParaRPr>
          </a:p>
        </p:txBody>
      </p:sp>
      <p:sp>
        <p:nvSpPr>
          <p:cNvPr id="5" name="Прямоугольник 4"/>
          <p:cNvSpPr/>
          <p:nvPr/>
        </p:nvSpPr>
        <p:spPr>
          <a:xfrm>
            <a:off x="179512" y="3861048"/>
            <a:ext cx="8964488" cy="2677656"/>
          </a:xfrm>
          <a:prstGeom prst="rect">
            <a:avLst/>
          </a:prstGeom>
        </p:spPr>
        <p:txBody>
          <a:bodyPr wrap="square">
            <a:spAutoFit/>
          </a:bodyPr>
          <a:lstStyle/>
          <a:p>
            <a:pPr lvl="0" indent="409575" eaLnBrk="0" fontAlgn="base" hangingPunct="0">
              <a:spcBef>
                <a:spcPct val="0"/>
              </a:spcBef>
              <a:spcAft>
                <a:spcPct val="0"/>
              </a:spcAft>
            </a:pPr>
            <a:r>
              <a:rPr lang="ru-RU" sz="28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Иногда ребенок сам признается в том, что он ведет себя неконструктивно, но категорически отказывается обращаться за помощью к специалистам. Разрешите ему                                   попробовать исправить ошибки               самостоятельно. </a:t>
            </a:r>
            <a:endParaRPr lang="ru-RU" sz="1100" b="1"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6" name="Прямоугольник 5"/>
          <p:cNvSpPr/>
          <p:nvPr/>
        </p:nvSpPr>
        <p:spPr>
          <a:xfrm>
            <a:off x="0" y="2852936"/>
            <a:ext cx="9144000" cy="1077218"/>
          </a:xfrm>
          <a:prstGeom prst="rect">
            <a:avLst/>
          </a:prstGeom>
        </p:spPr>
        <p:txBody>
          <a:bodyPr wrap="square">
            <a:spAutoFit/>
          </a:bodyPr>
          <a:lstStyle/>
          <a:p>
            <a:pPr lvl="0" indent="409575" algn="ctr" fontAlgn="base">
              <a:spcBef>
                <a:spcPct val="0"/>
              </a:spcBef>
              <a:spcAft>
                <a:spcPct val="0"/>
              </a:spcAft>
            </a:pPr>
            <a:r>
              <a:rPr lang="ru-RU" sz="3200" b="1" i="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Предоставьте ребенку возможность исправить свое поведение самостоятельно</a:t>
            </a:r>
            <a:endParaRPr lang="ru-RU" sz="1200" b="1" i="1" u="sng" dirty="0">
              <a:ln w="12700">
                <a:solidFill>
                  <a:schemeClr val="tx2">
                    <a:satMod val="155000"/>
                  </a:schemeClr>
                </a:solidFill>
                <a:prstDash val="solid"/>
              </a:ln>
              <a:solidFill>
                <a:srgbClr val="C00000"/>
              </a:solidFill>
              <a:latin typeface="Comic Sans MS" pitchFamily="66" charset="0"/>
              <a:cs typeface="Arial" pitchFamily="34" charset="0"/>
            </a:endParaRPr>
          </a:p>
        </p:txBody>
      </p:sp>
      <p:pic>
        <p:nvPicPr>
          <p:cNvPr id="7" name="Picture 3" descr="C:\НЕКРАСОВА\анимация\детки человечки\169448406.gif"/>
          <p:cNvPicPr>
            <a:picLocks noChangeAspect="1" noChangeArrowheads="1" noCrop="1"/>
          </p:cNvPicPr>
          <p:nvPr/>
        </p:nvPicPr>
        <p:blipFill>
          <a:blip r:embed="rId3" cstate="print"/>
          <a:srcRect/>
          <a:stretch>
            <a:fillRect/>
          </a:stretch>
        </p:blipFill>
        <p:spPr bwMode="auto">
          <a:xfrm>
            <a:off x="6660232" y="4581128"/>
            <a:ext cx="2233223" cy="2420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3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259632" y="5473005"/>
            <a:ext cx="788436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Не оставляйте достижения детей без внимания. Напоминайте им, что все плохое проходит.</a:t>
            </a:r>
            <a:endParaRPr kumimoji="0" lang="ru-RU" sz="2800" b="1" i="0" u="none" strike="noStrike" normalizeH="0" baseline="0" dirty="0">
              <a:ln w="12700">
                <a:solidFill>
                  <a:schemeClr val="tx2">
                    <a:satMod val="155000"/>
                  </a:schemeClr>
                </a:solidFill>
                <a:prstDash val="solid"/>
              </a:ln>
              <a:solidFill>
                <a:srgbClr val="002060"/>
              </a:solidFill>
              <a:latin typeface="Comic Sans MS" pitchFamily="66" charset="0"/>
              <a:cs typeface="Arial" pitchFamily="34" charset="0"/>
            </a:endParaRPr>
          </a:p>
        </p:txBody>
      </p:sp>
      <p:sp>
        <p:nvSpPr>
          <p:cNvPr id="3" name="Прямоугольник 2"/>
          <p:cNvSpPr/>
          <p:nvPr/>
        </p:nvSpPr>
        <p:spPr>
          <a:xfrm>
            <a:off x="0" y="238423"/>
            <a:ext cx="7596336" cy="523220"/>
          </a:xfrm>
          <a:prstGeom prst="rect">
            <a:avLst/>
          </a:prstGeom>
        </p:spPr>
        <p:txBody>
          <a:bodyPr wrap="square">
            <a:spAutoFit/>
          </a:bodyPr>
          <a:lstStyle/>
          <a:p>
            <a:pPr algn="ctr"/>
            <a:r>
              <a:rPr lang="ru-RU" sz="2800" b="1" i="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Не пускайте процесс на самотек</a:t>
            </a:r>
            <a:endParaRPr lang="ru-RU" sz="2800" b="1" i="1" u="sng" dirty="0">
              <a:ln w="12700">
                <a:solidFill>
                  <a:schemeClr val="tx2">
                    <a:satMod val="155000"/>
                  </a:schemeClr>
                </a:solidFill>
                <a:prstDash val="solid"/>
              </a:ln>
              <a:solidFill>
                <a:srgbClr val="C00000"/>
              </a:solidFill>
              <a:latin typeface="Comic Sans MS" pitchFamily="66" charset="0"/>
            </a:endParaRPr>
          </a:p>
        </p:txBody>
      </p:sp>
      <p:sp>
        <p:nvSpPr>
          <p:cNvPr id="4" name="Прямоугольник 3"/>
          <p:cNvSpPr/>
          <p:nvPr/>
        </p:nvSpPr>
        <p:spPr>
          <a:xfrm>
            <a:off x="251520" y="836712"/>
            <a:ext cx="7344816" cy="954107"/>
          </a:xfrm>
          <a:prstGeom prst="rect">
            <a:avLst/>
          </a:prstGeom>
        </p:spPr>
        <p:txBody>
          <a:bodyPr wrap="square">
            <a:spAutoFit/>
          </a:bodyPr>
          <a:lstStyle/>
          <a:p>
            <a:pPr lvl="0" indent="409575" eaLnBrk="0" fontAlgn="base" hangingPunct="0">
              <a:spcBef>
                <a:spcPct val="0"/>
              </a:spcBef>
              <a:spcAft>
                <a:spcPct val="0"/>
              </a:spcAft>
            </a:pPr>
            <a:r>
              <a:rPr lang="ru-RU" sz="28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Используйте любые возможности                     для моральной поддержки.</a:t>
            </a:r>
            <a:endParaRPr lang="ru-RU" sz="2800" b="1"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5" name="Прямоугольник 4"/>
          <p:cNvSpPr/>
          <p:nvPr/>
        </p:nvSpPr>
        <p:spPr>
          <a:xfrm>
            <a:off x="0" y="1700808"/>
            <a:ext cx="8892480" cy="523220"/>
          </a:xfrm>
          <a:prstGeom prst="rect">
            <a:avLst/>
          </a:prstGeom>
        </p:spPr>
        <p:txBody>
          <a:bodyPr wrap="square">
            <a:spAutoFit/>
          </a:bodyPr>
          <a:lstStyle/>
          <a:p>
            <a:pPr algn="ctr"/>
            <a:r>
              <a:rPr lang="ru-RU" sz="2800" b="1" i="1" u="sng"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Восстановите доверие к ребенку</a:t>
            </a:r>
            <a:endParaRPr lang="ru-RU" sz="2800" b="1" i="1" u="sng" dirty="0">
              <a:ln w="12700">
                <a:solidFill>
                  <a:schemeClr val="tx2">
                    <a:satMod val="155000"/>
                  </a:schemeClr>
                </a:solidFill>
                <a:prstDash val="solid"/>
              </a:ln>
              <a:solidFill>
                <a:srgbClr val="002060"/>
              </a:solidFill>
              <a:latin typeface="Comic Sans MS" pitchFamily="66" charset="0"/>
            </a:endParaRPr>
          </a:p>
        </p:txBody>
      </p:sp>
      <p:sp>
        <p:nvSpPr>
          <p:cNvPr id="6" name="Прямоугольник 5"/>
          <p:cNvSpPr/>
          <p:nvPr/>
        </p:nvSpPr>
        <p:spPr>
          <a:xfrm>
            <a:off x="251520" y="2204864"/>
            <a:ext cx="8892480" cy="954107"/>
          </a:xfrm>
          <a:prstGeom prst="rect">
            <a:avLst/>
          </a:prstGeom>
        </p:spPr>
        <p:txBody>
          <a:bodyPr wrap="square">
            <a:spAutoFit/>
          </a:bodyPr>
          <a:lstStyle/>
          <a:p>
            <a:r>
              <a:rPr lang="ru-RU" sz="28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В первую очередь прекратите обсуждать уже произошедшее. </a:t>
            </a:r>
            <a:endParaRPr lang="ru-RU" sz="2800" b="1" dirty="0">
              <a:ln w="12700">
                <a:solidFill>
                  <a:schemeClr val="tx2">
                    <a:satMod val="155000"/>
                  </a:schemeClr>
                </a:solidFill>
                <a:prstDash val="solid"/>
              </a:ln>
              <a:solidFill>
                <a:srgbClr val="002060"/>
              </a:solidFill>
              <a:latin typeface="Comic Sans MS" pitchFamily="66" charset="0"/>
            </a:endParaRPr>
          </a:p>
        </p:txBody>
      </p:sp>
      <p:sp>
        <p:nvSpPr>
          <p:cNvPr id="7" name="Прямоугольник 6"/>
          <p:cNvSpPr/>
          <p:nvPr/>
        </p:nvSpPr>
        <p:spPr>
          <a:xfrm>
            <a:off x="0" y="2996952"/>
            <a:ext cx="7812360" cy="523220"/>
          </a:xfrm>
          <a:prstGeom prst="rect">
            <a:avLst/>
          </a:prstGeom>
        </p:spPr>
        <p:txBody>
          <a:bodyPr wrap="square">
            <a:spAutoFit/>
          </a:bodyPr>
          <a:lstStyle/>
          <a:p>
            <a:pPr algn="ctr"/>
            <a:r>
              <a:rPr lang="ru-RU" sz="2800" b="1" i="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Установите разумные границы контроля</a:t>
            </a:r>
            <a:endParaRPr lang="ru-RU" sz="2800" b="1" i="1" u="sng" dirty="0">
              <a:ln w="12700">
                <a:solidFill>
                  <a:schemeClr val="tx2">
                    <a:satMod val="155000"/>
                  </a:schemeClr>
                </a:solidFill>
                <a:prstDash val="solid"/>
              </a:ln>
              <a:solidFill>
                <a:srgbClr val="C00000"/>
              </a:solidFill>
              <a:latin typeface="Comic Sans MS" pitchFamily="66" charset="0"/>
            </a:endParaRPr>
          </a:p>
        </p:txBody>
      </p:sp>
      <p:sp>
        <p:nvSpPr>
          <p:cNvPr id="8" name="Прямоугольник 7"/>
          <p:cNvSpPr/>
          <p:nvPr/>
        </p:nvSpPr>
        <p:spPr>
          <a:xfrm>
            <a:off x="179512" y="3429000"/>
            <a:ext cx="8964488" cy="1815882"/>
          </a:xfrm>
          <a:prstGeom prst="rect">
            <a:avLst/>
          </a:prstGeom>
        </p:spPr>
        <p:txBody>
          <a:bodyPr wrap="square">
            <a:spAutoFit/>
          </a:bodyPr>
          <a:lstStyle/>
          <a:p>
            <a:r>
              <a:rPr lang="ru-RU" sz="28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Не опускайтесь до обысков, осмотров                               ребенка, мелочного контроля за каждым                            его шагом - это не поможет, а только                            будет травмировать его</a:t>
            </a:r>
            <a:endParaRPr lang="ru-RU" sz="2800" b="1" dirty="0">
              <a:ln w="12700">
                <a:solidFill>
                  <a:schemeClr val="tx2">
                    <a:satMod val="155000"/>
                  </a:schemeClr>
                </a:solidFill>
                <a:prstDash val="solid"/>
              </a:ln>
              <a:solidFill>
                <a:srgbClr val="C00000"/>
              </a:solidFill>
              <a:latin typeface="Comic Sans MS" pitchFamily="66" charset="0"/>
            </a:endParaRPr>
          </a:p>
        </p:txBody>
      </p:sp>
      <p:sp>
        <p:nvSpPr>
          <p:cNvPr id="9" name="Прямоугольник 8"/>
          <p:cNvSpPr/>
          <p:nvPr/>
        </p:nvSpPr>
        <p:spPr>
          <a:xfrm>
            <a:off x="0" y="5085184"/>
            <a:ext cx="9144000" cy="523220"/>
          </a:xfrm>
          <a:prstGeom prst="rect">
            <a:avLst/>
          </a:prstGeom>
        </p:spPr>
        <p:txBody>
          <a:bodyPr wrap="square">
            <a:spAutoFit/>
          </a:bodyPr>
          <a:lstStyle/>
          <a:p>
            <a:pPr algn="ctr"/>
            <a:r>
              <a:rPr lang="ru-RU" sz="2800" b="1" i="1" u="sng"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Помогайте ребенку изменить жизнь к лучшему</a:t>
            </a:r>
            <a:endParaRPr lang="ru-RU" sz="2800" b="1" i="1" u="sng" dirty="0">
              <a:ln w="12700">
                <a:solidFill>
                  <a:schemeClr val="tx2">
                    <a:satMod val="155000"/>
                  </a:schemeClr>
                </a:solidFill>
                <a:prstDash val="solid"/>
              </a:ln>
              <a:solidFill>
                <a:srgbClr val="002060"/>
              </a:solidFill>
              <a:latin typeface="Comic Sans MS" pitchFamily="66" charset="0"/>
            </a:endParaRPr>
          </a:p>
        </p:txBody>
      </p:sp>
      <p:pic>
        <p:nvPicPr>
          <p:cNvPr id="10" name="Picture 4" descr="gnev1"/>
          <p:cNvPicPr>
            <a:picLocks noChangeAspect="1" noChangeArrowheads="1"/>
          </p:cNvPicPr>
          <p:nvPr/>
        </p:nvPicPr>
        <p:blipFill>
          <a:blip r:embed="rId3" cstate="print"/>
          <a:srcRect/>
          <a:stretch>
            <a:fillRect/>
          </a:stretch>
        </p:blipFill>
        <p:spPr bwMode="auto">
          <a:xfrm>
            <a:off x="7524328" y="332656"/>
            <a:ext cx="1224136" cy="1590502"/>
          </a:xfrm>
          <a:prstGeom prst="rect">
            <a:avLst/>
          </a:prstGeom>
          <a:noFill/>
          <a:ln w="9525">
            <a:noFill/>
            <a:miter lim="800000"/>
            <a:headEnd/>
            <a:tailEnd/>
          </a:ln>
        </p:spPr>
      </p:pic>
      <p:pic>
        <p:nvPicPr>
          <p:cNvPr id="11" name="Picture 6" descr="7(6)"/>
          <p:cNvPicPr>
            <a:picLocks noChangeAspect="1" noChangeArrowheads="1"/>
          </p:cNvPicPr>
          <p:nvPr/>
        </p:nvPicPr>
        <p:blipFill>
          <a:blip r:embed="rId4" cstate="print"/>
          <a:srcRect r="65677"/>
          <a:stretch>
            <a:fillRect/>
          </a:stretch>
        </p:blipFill>
        <p:spPr bwMode="auto">
          <a:xfrm>
            <a:off x="7884368" y="2708920"/>
            <a:ext cx="1008112" cy="2204030"/>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l="11643" t="15000" r="31690"/>
          <a:stretch>
            <a:fillRect/>
          </a:stretch>
        </p:blipFill>
        <p:spPr bwMode="auto">
          <a:xfrm>
            <a:off x="0" y="5633864"/>
            <a:ext cx="1224136" cy="12241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3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5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7500"/>
                            </p:stCondLst>
                            <p:childTnLst>
                              <p:par>
                                <p:cTn id="17" presetID="10" presetClass="entr" presetSubtype="0" fill="hold" grpId="0" nodeType="afterEffect">
                                  <p:stCondLst>
                                    <p:cond delay="0"/>
                                  </p:stCondLst>
                                  <p:childTnLst>
                                    <p:set>
                                      <p:cBhvr>
                                        <p:cTn id="18" dur="1" fill="hold">
                                          <p:stCondLst>
                                            <p:cond delay="0"/>
                                          </p:stCondLst>
                                        </p:cTn>
                                        <p:tgtEl>
                                          <p:spTgt spid="26625"/>
                                        </p:tgtEl>
                                        <p:attrNameLst>
                                          <p:attrName>style.visibility</p:attrName>
                                        </p:attrNameLst>
                                      </p:cBhvr>
                                      <p:to>
                                        <p:strVal val="visible"/>
                                      </p:to>
                                    </p:set>
                                    <p:animEffect transition="in" filter="fade">
                                      <p:cBhvr>
                                        <p:cTn id="19" dur="2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4"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365104"/>
            <a:ext cx="9144000" cy="1815882"/>
          </a:xfrm>
          <a:prstGeom prst="rect">
            <a:avLst/>
          </a:prstGeom>
          <a:noFill/>
        </p:spPr>
        <p:txBody>
          <a:bodyPr wrap="square" rtlCol="0">
            <a:spAutoFit/>
          </a:bodyPr>
          <a:lstStyle/>
          <a:p>
            <a:pPr algn="ctr"/>
            <a:r>
              <a:rPr lang="ru-RU" sz="2800" b="1" dirty="0">
                <a:ln w="12700">
                  <a:solidFill>
                    <a:schemeClr val="tx2">
                      <a:satMod val="155000"/>
                    </a:schemeClr>
                  </a:solidFill>
                  <a:prstDash val="solid"/>
                </a:ln>
                <a:solidFill>
                  <a:srgbClr val="002060"/>
                </a:solidFill>
                <a:latin typeface="Comic Sans MS" pitchFamily="66" charset="0"/>
              </a:rPr>
              <a:t>ДЕТИ РАВНЫ ПЕРЕД ДОБРЫМ И ХУДЫМ.</a:t>
            </a:r>
          </a:p>
          <a:p>
            <a:pPr algn="ctr"/>
            <a:r>
              <a:rPr lang="ru-RU" sz="2800" b="1" dirty="0">
                <a:ln w="12700">
                  <a:solidFill>
                    <a:schemeClr val="tx2">
                      <a:satMod val="155000"/>
                    </a:schemeClr>
                  </a:solidFill>
                  <a:prstDash val="solid"/>
                </a:ln>
                <a:solidFill>
                  <a:srgbClr val="002060"/>
                </a:solidFill>
                <a:latin typeface="Comic Sans MS" pitchFamily="66" charset="0"/>
              </a:rPr>
              <a:t>ОНИ ПОНАЧАЛУ ПОХОДЯТ НА ПРОМОКАШКИ:</a:t>
            </a:r>
          </a:p>
          <a:p>
            <a:pPr algn="ctr"/>
            <a:r>
              <a:rPr lang="ru-RU" sz="2800" b="1" dirty="0">
                <a:ln w="12700">
                  <a:solidFill>
                    <a:schemeClr val="tx2">
                      <a:satMod val="155000"/>
                    </a:schemeClr>
                  </a:solidFill>
                  <a:prstDash val="solid"/>
                </a:ln>
                <a:solidFill>
                  <a:srgbClr val="002060"/>
                </a:solidFill>
                <a:latin typeface="Comic Sans MS" pitchFamily="66" charset="0"/>
              </a:rPr>
              <a:t>ВПИТЫВАЮТ В СЕБЯ ВСЕ, ЧТО ГРАМОТНО ИЛИ БЕЗГРАМОТНО НАПИСАНО РОДИТЕЛЯМИ</a:t>
            </a:r>
          </a:p>
        </p:txBody>
      </p:sp>
      <p:sp>
        <p:nvSpPr>
          <p:cNvPr id="6" name="Прямоугольник 5"/>
          <p:cNvSpPr/>
          <p:nvPr/>
        </p:nvSpPr>
        <p:spPr>
          <a:xfrm>
            <a:off x="0" y="260648"/>
            <a:ext cx="9144000" cy="2062103"/>
          </a:xfrm>
          <a:prstGeom prst="rect">
            <a:avLst/>
          </a:prstGeom>
        </p:spPr>
        <p:txBody>
          <a:bodyPr wrap="square">
            <a:spAutoFit/>
          </a:bodyPr>
          <a:lstStyle/>
          <a:p>
            <a:pPr algn="ctr"/>
            <a:r>
              <a:rPr lang="ru-RU" sz="3200" b="1" dirty="0">
                <a:ln w="12700">
                  <a:solidFill>
                    <a:schemeClr val="tx2">
                      <a:satMod val="155000"/>
                    </a:schemeClr>
                  </a:solidFill>
                  <a:prstDash val="solid"/>
                </a:ln>
                <a:solidFill>
                  <a:srgbClr val="C00000"/>
                </a:solidFill>
                <a:latin typeface="Comic Sans MS" pitchFamily="66" charset="0"/>
              </a:rPr>
              <a:t>«Семья – это место приземления для старших, стартовая площадка для младших и маячок взаимоотношений для каждого». Марк </a:t>
            </a:r>
            <a:r>
              <a:rPr lang="ru-RU" sz="3200" b="1" dirty="0" err="1">
                <a:ln w="12700">
                  <a:solidFill>
                    <a:schemeClr val="tx2">
                      <a:satMod val="155000"/>
                    </a:schemeClr>
                  </a:solidFill>
                  <a:prstDash val="solid"/>
                </a:ln>
                <a:solidFill>
                  <a:srgbClr val="C00000"/>
                </a:solidFill>
                <a:latin typeface="Comic Sans MS" pitchFamily="66" charset="0"/>
              </a:rPr>
              <a:t>Аврелий</a:t>
            </a:r>
            <a:endParaRPr lang="ru-RU" sz="3200" b="1" dirty="0">
              <a:ln w="12700">
                <a:solidFill>
                  <a:schemeClr val="tx2">
                    <a:satMod val="155000"/>
                  </a:schemeClr>
                </a:solidFill>
                <a:prstDash val="solid"/>
              </a:ln>
              <a:solidFill>
                <a:srgbClr val="C00000"/>
              </a:solidFill>
              <a:latin typeface="Comic Sans MS" pitchFamily="66" charset="0"/>
            </a:endParaRPr>
          </a:p>
        </p:txBody>
      </p:sp>
      <p:pic>
        <p:nvPicPr>
          <p:cNvPr id="4" name="Picture 12" descr="K:\НЕКРАСОВА\уполномоченный по правам ребенка\картинки\Picture.aspx.jpg"/>
          <p:cNvPicPr>
            <a:picLocks noChangeAspect="1" noChangeArrowheads="1"/>
          </p:cNvPicPr>
          <p:nvPr/>
        </p:nvPicPr>
        <p:blipFill>
          <a:blip r:embed="rId3" cstate="print"/>
          <a:srcRect/>
          <a:stretch>
            <a:fillRect/>
          </a:stretch>
        </p:blipFill>
        <p:spPr bwMode="auto">
          <a:xfrm>
            <a:off x="3347864" y="2348880"/>
            <a:ext cx="1905000" cy="1905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ottom-dark"/>
          <p:cNvPicPr>
            <a:picLocks noChangeAspect="1" noChangeArrowheads="1"/>
          </p:cNvPicPr>
          <p:nvPr/>
        </p:nvPicPr>
        <p:blipFill>
          <a:blip r:embed="rId3" cstate="print"/>
          <a:srcRect/>
          <a:stretch>
            <a:fillRect/>
          </a:stretch>
        </p:blipFill>
        <p:spPr bwMode="auto">
          <a:xfrm>
            <a:off x="-180528" y="0"/>
            <a:ext cx="9324528" cy="6999919"/>
          </a:xfrm>
          <a:prstGeom prst="rect">
            <a:avLst/>
          </a:prstGeom>
          <a:noFill/>
          <a:ln w="9525">
            <a:noFill/>
            <a:miter lim="800000"/>
            <a:headEnd/>
            <a:tailEnd/>
          </a:ln>
        </p:spPr>
      </p:pic>
      <p:sp>
        <p:nvSpPr>
          <p:cNvPr id="3" name="Прямоугольник 2"/>
          <p:cNvSpPr/>
          <p:nvPr/>
        </p:nvSpPr>
        <p:spPr>
          <a:xfrm rot="20470254">
            <a:off x="-147648" y="416115"/>
            <a:ext cx="2762295" cy="1107996"/>
          </a:xfrm>
          <a:prstGeom prst="rect">
            <a:avLst/>
          </a:prstGeom>
        </p:spPr>
        <p:txBody>
          <a:bodyPr wrap="none">
            <a:spAutoFit/>
          </a:bodyPr>
          <a:lstStyle/>
          <a:p>
            <a:r>
              <a:rPr lang="ru-RU" sz="6600" b="1" dirty="0">
                <a:ln w="12700">
                  <a:solidFill>
                    <a:schemeClr val="tx2">
                      <a:satMod val="155000"/>
                    </a:schemeClr>
                  </a:solidFill>
                  <a:prstDash val="solid"/>
                </a:ln>
                <a:solidFill>
                  <a:srgbClr val="C00000"/>
                </a:solidFill>
                <a:latin typeface="Comic Sans MS" pitchFamily="66" charset="0"/>
                <a:cs typeface="Arial" pitchFamily="34" charset="0"/>
              </a:rPr>
              <a:t>Дети-</a:t>
            </a:r>
            <a:endParaRPr lang="ru-RU" sz="6600" b="1" dirty="0">
              <a:ln w="12700">
                <a:solidFill>
                  <a:schemeClr val="tx2">
                    <a:satMod val="155000"/>
                  </a:schemeClr>
                </a:solidFill>
                <a:prstDash val="solid"/>
              </a:ln>
              <a:solidFill>
                <a:srgbClr val="C00000"/>
              </a:solidFill>
              <a:latin typeface="Comic Sans MS" pitchFamily="66" charset="0"/>
            </a:endParaRPr>
          </a:p>
        </p:txBody>
      </p:sp>
      <p:sp>
        <p:nvSpPr>
          <p:cNvPr id="4" name="Прямоугольник 3"/>
          <p:cNvSpPr/>
          <p:nvPr/>
        </p:nvSpPr>
        <p:spPr>
          <a:xfrm>
            <a:off x="1619672" y="5085184"/>
            <a:ext cx="5118709" cy="1323439"/>
          </a:xfrm>
          <a:prstGeom prst="rect">
            <a:avLst/>
          </a:prstGeom>
        </p:spPr>
        <p:txBody>
          <a:bodyPr wrap="none">
            <a:spAutoFit/>
          </a:bodyPr>
          <a:lstStyle/>
          <a:p>
            <a:r>
              <a:rPr lang="ru-RU" sz="8000" b="1" dirty="0">
                <a:ln w="12700">
                  <a:solidFill>
                    <a:schemeClr val="tx2">
                      <a:satMod val="155000"/>
                    </a:schemeClr>
                  </a:solidFill>
                  <a:prstDash val="solid"/>
                </a:ln>
                <a:solidFill>
                  <a:srgbClr val="C00000"/>
                </a:solidFill>
                <a:latin typeface="Comic Sans MS" pitchFamily="66" charset="0"/>
                <a:cs typeface="Arial" pitchFamily="34" charset="0"/>
              </a:rPr>
              <a:t>будущее! </a:t>
            </a:r>
            <a:endParaRPr lang="ru-RU" sz="8000" b="1" dirty="0">
              <a:ln w="12700">
                <a:solidFill>
                  <a:schemeClr val="tx2">
                    <a:satMod val="155000"/>
                  </a:schemeClr>
                </a:solidFill>
                <a:prstDash val="solid"/>
              </a:ln>
              <a:solidFill>
                <a:srgbClr val="C00000"/>
              </a:solidFill>
              <a:latin typeface="Comic Sans MS" pitchFamily="66" charset="0"/>
            </a:endParaRPr>
          </a:p>
        </p:txBody>
      </p:sp>
      <p:sp>
        <p:nvSpPr>
          <p:cNvPr id="5" name="Прямоугольник 4"/>
          <p:cNvSpPr/>
          <p:nvPr/>
        </p:nvSpPr>
        <p:spPr>
          <a:xfrm rot="20355201">
            <a:off x="123162" y="1920117"/>
            <a:ext cx="2254143" cy="1107996"/>
          </a:xfrm>
          <a:prstGeom prst="rect">
            <a:avLst/>
          </a:prstGeom>
        </p:spPr>
        <p:txBody>
          <a:bodyPr wrap="none">
            <a:spAutoFit/>
          </a:bodyPr>
          <a:lstStyle/>
          <a:p>
            <a:pPr algn="ctr"/>
            <a:r>
              <a:rPr lang="ru-RU" sz="6600" b="1" dirty="0">
                <a:ln w="12700">
                  <a:solidFill>
                    <a:schemeClr val="tx2">
                      <a:satMod val="155000"/>
                    </a:schemeClr>
                  </a:solidFill>
                  <a:prstDash val="solid"/>
                </a:ln>
                <a:solidFill>
                  <a:srgbClr val="C00000"/>
                </a:solidFill>
                <a:latin typeface="Comic Sans MS" pitchFamily="66" charset="0"/>
                <a:cs typeface="Arial" pitchFamily="34" charset="0"/>
              </a:rPr>
              <a:t>наше</a:t>
            </a:r>
            <a:endParaRPr lang="ru-RU" sz="6600" b="1" dirty="0">
              <a:ln w="12700">
                <a:solidFill>
                  <a:schemeClr val="tx2">
                    <a:satMod val="155000"/>
                  </a:schemeClr>
                </a:solidFill>
                <a:prstDash val="solid"/>
              </a:ln>
              <a:solidFill>
                <a:srgbClr val="C00000"/>
              </a:solidFill>
              <a:latin typeface="Comic Sans MS" pitchFamily="66" charset="0"/>
            </a:endParaRPr>
          </a:p>
        </p:txBody>
      </p:sp>
      <p:pic>
        <p:nvPicPr>
          <p:cNvPr id="6" name="Picture 7" descr="C:\НЕКРАСОВА\анимация\детки человечки\love95783.gif"/>
          <p:cNvPicPr>
            <a:picLocks noChangeAspect="1" noChangeArrowheads="1" noCrop="1"/>
          </p:cNvPicPr>
          <p:nvPr/>
        </p:nvPicPr>
        <p:blipFill>
          <a:blip r:embed="rId4" cstate="print"/>
          <a:srcRect/>
          <a:stretch>
            <a:fillRect/>
          </a:stretch>
        </p:blipFill>
        <p:spPr bwMode="auto">
          <a:xfrm>
            <a:off x="6300192" y="2794020"/>
            <a:ext cx="2832730" cy="3347772"/>
          </a:xfrm>
          <a:prstGeom prst="rect">
            <a:avLst/>
          </a:prstGeom>
          <a:noFill/>
        </p:spPr>
      </p:pic>
      <p:pic>
        <p:nvPicPr>
          <p:cNvPr id="3075" name="Picture 3" descr="C:\НЕКРАСОВА\анимация\солнце радуга\771452.gif"/>
          <p:cNvPicPr>
            <a:picLocks noChangeAspect="1" noChangeArrowheads="1" noCrop="1"/>
          </p:cNvPicPr>
          <p:nvPr/>
        </p:nvPicPr>
        <p:blipFill>
          <a:blip r:embed="rId5" cstate="print"/>
          <a:srcRect/>
          <a:stretch>
            <a:fillRect/>
          </a:stretch>
        </p:blipFill>
        <p:spPr bwMode="auto">
          <a:xfrm>
            <a:off x="6948264" y="0"/>
            <a:ext cx="2016224" cy="201622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979712" y="4386590"/>
            <a:ext cx="5832648" cy="1323439"/>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4000" b="1" i="0" u="none" strike="noStrike" normalizeH="0" baseline="0"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противоправное или преступное</a:t>
            </a:r>
            <a:endParaRPr kumimoji="0" lang="ru-RU" sz="4800" b="1" i="0" u="none" strike="noStrike" normalizeH="0" baseline="0" dirty="0">
              <a:ln w="12700">
                <a:solidFill>
                  <a:schemeClr val="tx2">
                    <a:satMod val="155000"/>
                  </a:schemeClr>
                </a:solidFill>
                <a:prstDash val="solid"/>
              </a:ln>
              <a:solidFill>
                <a:srgbClr val="002060"/>
              </a:solidFill>
              <a:latin typeface="Comic Sans MS" pitchFamily="66" charset="0"/>
              <a:cs typeface="Arial" pitchFamily="34" charset="0"/>
            </a:endParaRPr>
          </a:p>
        </p:txBody>
      </p:sp>
      <p:sp>
        <p:nvSpPr>
          <p:cNvPr id="3" name="Прямоугольник 2"/>
          <p:cNvSpPr/>
          <p:nvPr/>
        </p:nvSpPr>
        <p:spPr>
          <a:xfrm>
            <a:off x="971600" y="332656"/>
            <a:ext cx="8172400" cy="1754326"/>
          </a:xfrm>
          <a:prstGeom prst="rect">
            <a:avLst/>
          </a:prstGeom>
        </p:spPr>
        <p:txBody>
          <a:bodyPr wrap="square">
            <a:spAutoFit/>
          </a:bodyPr>
          <a:lstStyle/>
          <a:p>
            <a:pPr lvl="0" indent="342900" algn="ctr" fontAlgn="base">
              <a:spcBef>
                <a:spcPct val="0"/>
              </a:spcBef>
              <a:spcAft>
                <a:spcPct val="0"/>
              </a:spcAft>
            </a:pPr>
            <a:r>
              <a:rPr lang="ru-RU" sz="3600" b="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В педагогической литературе выделяют следующие стадии отклоняющегося поведения:</a:t>
            </a:r>
            <a:endParaRPr lang="ru-RU" sz="1400" b="1" u="sng"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4" name="Прямоугольник 3"/>
          <p:cNvSpPr/>
          <p:nvPr/>
        </p:nvSpPr>
        <p:spPr>
          <a:xfrm>
            <a:off x="218404" y="2276872"/>
            <a:ext cx="3725700" cy="707886"/>
          </a:xfrm>
          <a:prstGeom prst="rect">
            <a:avLst/>
          </a:prstGeom>
          <a:ln>
            <a:solidFill>
              <a:srgbClr val="C00000"/>
            </a:solidFill>
          </a:ln>
        </p:spPr>
        <p:txBody>
          <a:bodyPr wrap="none">
            <a:spAutoFit/>
          </a:bodyPr>
          <a:lstStyle/>
          <a:p>
            <a:pPr algn="ctr"/>
            <a:r>
              <a:rPr lang="ru-RU" sz="40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неодобряемое</a:t>
            </a:r>
            <a:endParaRPr lang="ru-RU" sz="4000" b="1" dirty="0">
              <a:ln w="12700">
                <a:solidFill>
                  <a:schemeClr val="tx2">
                    <a:satMod val="155000"/>
                  </a:schemeClr>
                </a:solidFill>
                <a:prstDash val="solid"/>
              </a:ln>
              <a:solidFill>
                <a:srgbClr val="002060"/>
              </a:solidFill>
              <a:latin typeface="Comic Sans MS" pitchFamily="66" charset="0"/>
            </a:endParaRPr>
          </a:p>
        </p:txBody>
      </p:sp>
      <p:sp>
        <p:nvSpPr>
          <p:cNvPr id="5" name="Прямоугольник 4"/>
          <p:cNvSpPr/>
          <p:nvPr/>
        </p:nvSpPr>
        <p:spPr>
          <a:xfrm>
            <a:off x="320004" y="3356992"/>
            <a:ext cx="3276859" cy="707886"/>
          </a:xfrm>
          <a:prstGeom prst="rect">
            <a:avLst/>
          </a:prstGeom>
          <a:ln>
            <a:solidFill>
              <a:srgbClr val="C00000"/>
            </a:solidFill>
          </a:ln>
        </p:spPr>
        <p:txBody>
          <a:bodyPr wrap="none">
            <a:spAutoFit/>
          </a:bodyPr>
          <a:lstStyle/>
          <a:p>
            <a:pPr algn="ctr"/>
            <a:r>
              <a:rPr lang="ru-RU" sz="40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порицаемое</a:t>
            </a:r>
            <a:endParaRPr lang="ru-RU" sz="4000" b="1" dirty="0">
              <a:ln w="12700">
                <a:solidFill>
                  <a:schemeClr val="tx2">
                    <a:satMod val="155000"/>
                  </a:schemeClr>
                </a:solidFill>
                <a:prstDash val="solid"/>
              </a:ln>
              <a:solidFill>
                <a:srgbClr val="002060"/>
              </a:solidFill>
              <a:latin typeface="Comic Sans MS" pitchFamily="66" charset="0"/>
            </a:endParaRPr>
          </a:p>
        </p:txBody>
      </p:sp>
      <p:sp>
        <p:nvSpPr>
          <p:cNvPr id="6" name="Прямоугольник 5"/>
          <p:cNvSpPr/>
          <p:nvPr/>
        </p:nvSpPr>
        <p:spPr>
          <a:xfrm>
            <a:off x="4582967" y="2276872"/>
            <a:ext cx="3275256" cy="707886"/>
          </a:xfrm>
          <a:prstGeom prst="rect">
            <a:avLst/>
          </a:prstGeom>
          <a:ln>
            <a:solidFill>
              <a:srgbClr val="C00000"/>
            </a:solidFill>
          </a:ln>
        </p:spPr>
        <p:txBody>
          <a:bodyPr wrap="none">
            <a:spAutoFit/>
          </a:bodyPr>
          <a:lstStyle/>
          <a:p>
            <a:pPr algn="ctr"/>
            <a:r>
              <a:rPr lang="ru-RU" sz="4000" b="1" dirty="0" err="1">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девиантное</a:t>
            </a:r>
            <a:r>
              <a:rPr lang="ru-RU" sz="40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 </a:t>
            </a:r>
            <a:endParaRPr lang="ru-RU" sz="4000" b="1" dirty="0">
              <a:ln w="12700">
                <a:solidFill>
                  <a:schemeClr val="tx2">
                    <a:satMod val="155000"/>
                  </a:schemeClr>
                </a:solidFill>
                <a:prstDash val="solid"/>
              </a:ln>
              <a:solidFill>
                <a:srgbClr val="002060"/>
              </a:solidFill>
              <a:latin typeface="Comic Sans MS" pitchFamily="66" charset="0"/>
            </a:endParaRPr>
          </a:p>
        </p:txBody>
      </p:sp>
      <p:sp>
        <p:nvSpPr>
          <p:cNvPr id="7" name="Прямоугольник 6"/>
          <p:cNvSpPr/>
          <p:nvPr/>
        </p:nvSpPr>
        <p:spPr>
          <a:xfrm>
            <a:off x="4221485" y="3284984"/>
            <a:ext cx="4495141" cy="707886"/>
          </a:xfrm>
          <a:prstGeom prst="rect">
            <a:avLst/>
          </a:prstGeom>
          <a:ln>
            <a:solidFill>
              <a:srgbClr val="C00000"/>
            </a:solidFill>
          </a:ln>
        </p:spPr>
        <p:txBody>
          <a:bodyPr wrap="none">
            <a:spAutoFit/>
          </a:bodyPr>
          <a:lstStyle/>
          <a:p>
            <a:pPr algn="ctr"/>
            <a:r>
              <a:rPr lang="ru-RU" sz="4000" b="1" dirty="0" err="1">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предпреступное</a:t>
            </a:r>
            <a:r>
              <a:rPr lang="ru-RU" sz="40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 </a:t>
            </a:r>
            <a:endParaRPr lang="ru-RU" sz="4000" b="1" dirty="0">
              <a:ln w="12700">
                <a:solidFill>
                  <a:schemeClr val="tx2">
                    <a:satMod val="155000"/>
                  </a:schemeClr>
                </a:solidFill>
                <a:prstDash val="solid"/>
              </a:ln>
              <a:solidFill>
                <a:srgbClr val="002060"/>
              </a:solidFill>
              <a:latin typeface="Comic Sans MS" pitchFamily="66" charset="0"/>
            </a:endParaRPr>
          </a:p>
        </p:txBody>
      </p:sp>
      <p:pic>
        <p:nvPicPr>
          <p:cNvPr id="8" name="Picture 18" descr="ag00317_"/>
          <p:cNvPicPr>
            <a:picLocks noChangeAspect="1" noChangeArrowheads="1" noCrop="1"/>
          </p:cNvPicPr>
          <p:nvPr/>
        </p:nvPicPr>
        <p:blipFill>
          <a:blip r:embed="rId3" cstate="print"/>
          <a:srcRect/>
          <a:stretch>
            <a:fillRect/>
          </a:stretch>
        </p:blipFill>
        <p:spPr bwMode="auto">
          <a:xfrm>
            <a:off x="0" y="332656"/>
            <a:ext cx="1596538" cy="17281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P spid="3" grpId="0"/>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60648"/>
            <a:ext cx="9144000" cy="646331"/>
          </a:xfrm>
          <a:prstGeom prst="rect">
            <a:avLst/>
          </a:prstGeom>
        </p:spPr>
        <p:txBody>
          <a:bodyPr wrap="square">
            <a:spAutoFit/>
          </a:bodyPr>
          <a:lstStyle/>
          <a:p>
            <a:pPr algn="ctr"/>
            <a:r>
              <a:rPr lang="ru-RU" sz="3600" b="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Неодобряемое поведение </a:t>
            </a:r>
            <a:endParaRPr lang="ru-RU" sz="3600" b="1" u="sng" dirty="0">
              <a:ln w="12700">
                <a:solidFill>
                  <a:schemeClr val="tx2">
                    <a:satMod val="155000"/>
                  </a:schemeClr>
                </a:solidFill>
                <a:prstDash val="solid"/>
              </a:ln>
              <a:solidFill>
                <a:srgbClr val="C00000"/>
              </a:solidFill>
              <a:latin typeface="Comic Sans MS" pitchFamily="66" charset="0"/>
            </a:endParaRPr>
          </a:p>
        </p:txBody>
      </p:sp>
      <p:sp>
        <p:nvSpPr>
          <p:cNvPr id="4" name="Прямоугольник 3"/>
          <p:cNvSpPr/>
          <p:nvPr/>
        </p:nvSpPr>
        <p:spPr>
          <a:xfrm>
            <a:off x="251520" y="1124744"/>
            <a:ext cx="2313454"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Шалость </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5" name="Прямоугольник 4"/>
          <p:cNvSpPr/>
          <p:nvPr/>
        </p:nvSpPr>
        <p:spPr>
          <a:xfrm>
            <a:off x="2627784" y="1124744"/>
            <a:ext cx="2436886"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Озорство </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6" name="Прямоугольник 5"/>
          <p:cNvSpPr/>
          <p:nvPr/>
        </p:nvSpPr>
        <p:spPr>
          <a:xfrm>
            <a:off x="5292080" y="1052736"/>
            <a:ext cx="3579826"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Непослушание</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7" name="Прямоугольник 6"/>
          <p:cNvSpPr/>
          <p:nvPr/>
        </p:nvSpPr>
        <p:spPr>
          <a:xfrm>
            <a:off x="179512" y="2132856"/>
            <a:ext cx="3916457"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Непоседливость</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8" name="Прямоугольник 7"/>
          <p:cNvSpPr/>
          <p:nvPr/>
        </p:nvSpPr>
        <p:spPr>
          <a:xfrm>
            <a:off x="6228184" y="2132856"/>
            <a:ext cx="2760692"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Упрямство </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10" name="Прямоугольник 9"/>
          <p:cNvSpPr/>
          <p:nvPr/>
        </p:nvSpPr>
        <p:spPr>
          <a:xfrm>
            <a:off x="0" y="3356992"/>
            <a:ext cx="9144000" cy="646331"/>
          </a:xfrm>
          <a:prstGeom prst="rect">
            <a:avLst/>
          </a:prstGeom>
        </p:spPr>
        <p:txBody>
          <a:bodyPr wrap="square">
            <a:spAutoFit/>
          </a:bodyPr>
          <a:lstStyle/>
          <a:p>
            <a:pPr algn="ctr"/>
            <a:r>
              <a:rPr lang="ru-RU" sz="3600" b="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Порицаемое поведение </a:t>
            </a:r>
            <a:endParaRPr lang="ru-RU" sz="3600" b="1" u="sng" dirty="0">
              <a:ln w="12700">
                <a:solidFill>
                  <a:schemeClr val="tx2">
                    <a:satMod val="155000"/>
                  </a:schemeClr>
                </a:solidFill>
                <a:prstDash val="solid"/>
              </a:ln>
              <a:solidFill>
                <a:srgbClr val="C00000"/>
              </a:solidFill>
              <a:latin typeface="Comic Sans MS" pitchFamily="66" charset="0"/>
            </a:endParaRPr>
          </a:p>
        </p:txBody>
      </p:sp>
      <p:sp>
        <p:nvSpPr>
          <p:cNvPr id="11" name="Прямоугольник 10"/>
          <p:cNvSpPr/>
          <p:nvPr/>
        </p:nvSpPr>
        <p:spPr>
          <a:xfrm>
            <a:off x="0" y="3933056"/>
            <a:ext cx="6984776" cy="1200329"/>
          </a:xfrm>
          <a:prstGeom prst="rect">
            <a:avLst/>
          </a:prstGeom>
        </p:spPr>
        <p:txBody>
          <a:bodyPr wrap="square">
            <a:spAutoFit/>
          </a:bodyPr>
          <a:lstStyle/>
          <a:p>
            <a:pPr lvl="0" indent="342900" algn="ctr" eaLnBrk="0" fontAlgn="base" hangingPunct="0">
              <a:spcBef>
                <a:spcPct val="0"/>
              </a:spcBef>
              <a:spcAft>
                <a:spcPct val="0"/>
              </a:spcAft>
            </a:pPr>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Эпизодические нарушения дисциплины</a:t>
            </a:r>
          </a:p>
        </p:txBody>
      </p:sp>
      <p:sp>
        <p:nvSpPr>
          <p:cNvPr id="12" name="Прямоугольник 11"/>
          <p:cNvSpPr/>
          <p:nvPr/>
        </p:nvSpPr>
        <p:spPr>
          <a:xfrm>
            <a:off x="251520" y="5949280"/>
            <a:ext cx="3068469"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Драчливость</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13" name="Прямоугольник 12"/>
          <p:cNvSpPr/>
          <p:nvPr/>
        </p:nvSpPr>
        <p:spPr>
          <a:xfrm>
            <a:off x="467544" y="5157192"/>
            <a:ext cx="2339102"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Грубость </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14" name="Прямоугольник 13"/>
          <p:cNvSpPr/>
          <p:nvPr/>
        </p:nvSpPr>
        <p:spPr>
          <a:xfrm>
            <a:off x="6084168" y="5157192"/>
            <a:ext cx="2403222"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Дерзость </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15" name="Прямоугольник 14"/>
          <p:cNvSpPr/>
          <p:nvPr/>
        </p:nvSpPr>
        <p:spPr>
          <a:xfrm>
            <a:off x="5724128" y="5949280"/>
            <a:ext cx="3171061"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Нечестность </a:t>
            </a:r>
            <a:endParaRPr lang="ru-RU" sz="3600" b="1" dirty="0">
              <a:ln w="12700">
                <a:solidFill>
                  <a:schemeClr val="tx2">
                    <a:satMod val="155000"/>
                  </a:schemeClr>
                </a:solidFill>
                <a:prstDash val="solid"/>
              </a:ln>
              <a:solidFill>
                <a:srgbClr val="002060"/>
              </a:solidFill>
              <a:latin typeface="Comic Sans MS" pitchFamily="66" charset="0"/>
            </a:endParaRPr>
          </a:p>
        </p:txBody>
      </p:sp>
      <p:pic>
        <p:nvPicPr>
          <p:cNvPr id="16" name="Picture 3" descr="F:\Ольга\фото\фото работа\0724.jpg"/>
          <p:cNvPicPr>
            <a:picLocks noChangeAspect="1" noChangeArrowheads="1"/>
          </p:cNvPicPr>
          <p:nvPr/>
        </p:nvPicPr>
        <p:blipFill>
          <a:blip r:embed="rId3" cstate="print"/>
          <a:srcRect/>
          <a:stretch>
            <a:fillRect/>
          </a:stretch>
        </p:blipFill>
        <p:spPr bwMode="auto">
          <a:xfrm>
            <a:off x="4067944" y="1916832"/>
            <a:ext cx="2123727" cy="1486609"/>
          </a:xfrm>
          <a:prstGeom prst="rect">
            <a:avLst/>
          </a:prstGeom>
          <a:ln>
            <a:noFill/>
          </a:ln>
          <a:effectLst>
            <a:softEdge rad="112500"/>
          </a:effectLst>
        </p:spPr>
      </p:pic>
      <p:pic>
        <p:nvPicPr>
          <p:cNvPr id="17" name="Picture 4" descr="untitled"/>
          <p:cNvPicPr>
            <a:picLocks noChangeAspect="1" noChangeArrowheads="1"/>
          </p:cNvPicPr>
          <p:nvPr/>
        </p:nvPicPr>
        <p:blipFill>
          <a:blip r:embed="rId4" cstate="print"/>
          <a:srcRect/>
          <a:stretch>
            <a:fillRect/>
          </a:stretch>
        </p:blipFill>
        <p:spPr bwMode="auto">
          <a:xfrm>
            <a:off x="7380312" y="3284984"/>
            <a:ext cx="1547664" cy="1887453"/>
          </a:xfrm>
          <a:prstGeom prst="rect">
            <a:avLst/>
          </a:prstGeom>
          <a:ln>
            <a:noFill/>
          </a:ln>
          <a:effectLst>
            <a:softEdge rad="112500"/>
          </a:effectLst>
        </p:spPr>
      </p:pic>
      <p:pic>
        <p:nvPicPr>
          <p:cNvPr id="18" name="Picture 9" descr="C:\НЕКРАСОВА\анимация\плохо аним\702346891.jpg.gif"/>
          <p:cNvPicPr>
            <a:picLocks noChangeAspect="1" noChangeArrowheads="1" noCrop="1"/>
          </p:cNvPicPr>
          <p:nvPr/>
        </p:nvPicPr>
        <p:blipFill>
          <a:blip r:embed="rId5" cstate="print"/>
          <a:srcRect/>
          <a:stretch>
            <a:fillRect/>
          </a:stretch>
        </p:blipFill>
        <p:spPr bwMode="auto">
          <a:xfrm>
            <a:off x="3635896" y="4962677"/>
            <a:ext cx="1800200" cy="17066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500"/>
                            </p:stCondLst>
                            <p:childTnLst>
                              <p:par>
                                <p:cTn id="29" presetID="3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400" decel="100000"/>
                                        <p:tgtEl>
                                          <p:spTgt spid="10"/>
                                        </p:tgtEl>
                                      </p:cBhvr>
                                    </p:animEffect>
                                    <p:anim calcmode="lin" valueType="num">
                                      <p:cBhvr>
                                        <p:cTn id="32" dur="400" decel="100000" fill="hold"/>
                                        <p:tgtEl>
                                          <p:spTgt spid="10"/>
                                        </p:tgtEl>
                                        <p:attrNameLst>
                                          <p:attrName>style.rotation</p:attrName>
                                        </p:attrNameLst>
                                      </p:cBhvr>
                                      <p:tavLst>
                                        <p:tav tm="0">
                                          <p:val>
                                            <p:fltVal val="-90"/>
                                          </p:val>
                                        </p:tav>
                                        <p:tav tm="100000">
                                          <p:val>
                                            <p:fltVal val="0"/>
                                          </p:val>
                                        </p:tav>
                                      </p:tavLst>
                                    </p:anim>
                                    <p:anim calcmode="lin" valueType="num">
                                      <p:cBhvr>
                                        <p:cTn id="33" dur="400" decel="100000" fill="hold"/>
                                        <p:tgtEl>
                                          <p:spTgt spid="10"/>
                                        </p:tgtEl>
                                        <p:attrNameLst>
                                          <p:attrName>ppt_x</p:attrName>
                                        </p:attrNameLst>
                                      </p:cBhvr>
                                      <p:tavLst>
                                        <p:tav tm="0">
                                          <p:val>
                                            <p:strVal val="#ppt_x+0.4"/>
                                          </p:val>
                                        </p:tav>
                                        <p:tav tm="100000">
                                          <p:val>
                                            <p:strVal val="#ppt_x-0.05"/>
                                          </p:val>
                                        </p:tav>
                                      </p:tavLst>
                                    </p:anim>
                                    <p:anim calcmode="lin" valueType="num">
                                      <p:cBhvr>
                                        <p:cTn id="34" dur="400" decel="100000" fill="hold"/>
                                        <p:tgtEl>
                                          <p:spTgt spid="10"/>
                                        </p:tgtEl>
                                        <p:attrNameLst>
                                          <p:attrName>ppt_y</p:attrName>
                                        </p:attrNameLst>
                                      </p:cBhvr>
                                      <p:tavLst>
                                        <p:tav tm="0">
                                          <p:val>
                                            <p:strVal val="#ppt_y-0.4"/>
                                          </p:val>
                                        </p:tav>
                                        <p:tav tm="100000">
                                          <p:val>
                                            <p:strVal val="#ppt_y+0.1"/>
                                          </p:val>
                                        </p:tav>
                                      </p:tavLst>
                                    </p:anim>
                                    <p:anim calcmode="lin" valueType="num">
                                      <p:cBhvr>
                                        <p:cTn id="35" dur="100" accel="100000" fill="hold">
                                          <p:stCondLst>
                                            <p:cond delay="400"/>
                                          </p:stCondLst>
                                        </p:cTn>
                                        <p:tgtEl>
                                          <p:spTgt spid="10"/>
                                        </p:tgtEl>
                                        <p:attrNameLst>
                                          <p:attrName>ppt_x</p:attrName>
                                        </p:attrNameLst>
                                      </p:cBhvr>
                                      <p:tavLst>
                                        <p:tav tm="0">
                                          <p:val>
                                            <p:strVal val="#ppt_x-0.05"/>
                                          </p:val>
                                        </p:tav>
                                        <p:tav tm="100000">
                                          <p:val>
                                            <p:strVal val="#ppt_x"/>
                                          </p:val>
                                        </p:tav>
                                      </p:tavLst>
                                    </p:anim>
                                    <p:anim calcmode="lin" valueType="num">
                                      <p:cBhvr>
                                        <p:cTn id="36" dur="100" accel="100000" fill="hold">
                                          <p:stCondLst>
                                            <p:cond delay="400"/>
                                          </p:stCondLst>
                                        </p:cTn>
                                        <p:tgtEl>
                                          <p:spTgt spid="10"/>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400" decel="100000"/>
                                        <p:tgtEl>
                                          <p:spTgt spid="17"/>
                                        </p:tgtEl>
                                      </p:cBhvr>
                                    </p:animEffect>
                                    <p:anim calcmode="lin" valueType="num">
                                      <p:cBhvr>
                                        <p:cTn id="40" dur="400" decel="100000" fill="hold"/>
                                        <p:tgtEl>
                                          <p:spTgt spid="17"/>
                                        </p:tgtEl>
                                        <p:attrNameLst>
                                          <p:attrName>style.rotation</p:attrName>
                                        </p:attrNameLst>
                                      </p:cBhvr>
                                      <p:tavLst>
                                        <p:tav tm="0">
                                          <p:val>
                                            <p:fltVal val="-90"/>
                                          </p:val>
                                        </p:tav>
                                        <p:tav tm="100000">
                                          <p:val>
                                            <p:fltVal val="0"/>
                                          </p:val>
                                        </p:tav>
                                      </p:tavLst>
                                    </p:anim>
                                    <p:anim calcmode="lin" valueType="num">
                                      <p:cBhvr>
                                        <p:cTn id="41" dur="400" decel="100000" fill="hold"/>
                                        <p:tgtEl>
                                          <p:spTgt spid="17"/>
                                        </p:tgtEl>
                                        <p:attrNameLst>
                                          <p:attrName>ppt_x</p:attrName>
                                        </p:attrNameLst>
                                      </p:cBhvr>
                                      <p:tavLst>
                                        <p:tav tm="0">
                                          <p:val>
                                            <p:strVal val="#ppt_x+0.4"/>
                                          </p:val>
                                        </p:tav>
                                        <p:tav tm="100000">
                                          <p:val>
                                            <p:strVal val="#ppt_x-0.05"/>
                                          </p:val>
                                        </p:tav>
                                      </p:tavLst>
                                    </p:anim>
                                    <p:anim calcmode="lin" valueType="num">
                                      <p:cBhvr>
                                        <p:cTn id="42" dur="400" decel="100000" fill="hold"/>
                                        <p:tgtEl>
                                          <p:spTgt spid="17"/>
                                        </p:tgtEl>
                                        <p:attrNameLst>
                                          <p:attrName>ppt_y</p:attrName>
                                        </p:attrNameLst>
                                      </p:cBhvr>
                                      <p:tavLst>
                                        <p:tav tm="0">
                                          <p:val>
                                            <p:strVal val="#ppt_y-0.4"/>
                                          </p:val>
                                        </p:tav>
                                        <p:tav tm="100000">
                                          <p:val>
                                            <p:strVal val="#ppt_y+0.1"/>
                                          </p:val>
                                        </p:tav>
                                      </p:tavLst>
                                    </p:anim>
                                    <p:anim calcmode="lin" valueType="num">
                                      <p:cBhvr>
                                        <p:cTn id="43" dur="100" accel="100000" fill="hold">
                                          <p:stCondLst>
                                            <p:cond delay="400"/>
                                          </p:stCondLst>
                                        </p:cTn>
                                        <p:tgtEl>
                                          <p:spTgt spid="17"/>
                                        </p:tgtEl>
                                        <p:attrNameLst>
                                          <p:attrName>ppt_x</p:attrName>
                                        </p:attrNameLst>
                                      </p:cBhvr>
                                      <p:tavLst>
                                        <p:tav tm="0">
                                          <p:val>
                                            <p:strVal val="#ppt_x-0.05"/>
                                          </p:val>
                                        </p:tav>
                                        <p:tav tm="100000">
                                          <p:val>
                                            <p:strVal val="#ppt_x"/>
                                          </p:val>
                                        </p:tav>
                                      </p:tavLst>
                                    </p:anim>
                                    <p:anim calcmode="lin" valueType="num">
                                      <p:cBhvr>
                                        <p:cTn id="44" dur="100" accel="100000" fill="hold">
                                          <p:stCondLst>
                                            <p:cond delay="400"/>
                                          </p:stCondLst>
                                        </p:cTn>
                                        <p:tgtEl>
                                          <p:spTgt spid="17"/>
                                        </p:tgtEl>
                                        <p:attrNameLst>
                                          <p:attrName>ppt_y</p:attrName>
                                        </p:attrNameLst>
                                      </p:cBhvr>
                                      <p:tavLst>
                                        <p:tav tm="0">
                                          <p:val>
                                            <p:strVal val="#ppt_y+0.1"/>
                                          </p:val>
                                        </p:tav>
                                        <p:tav tm="100000">
                                          <p:val>
                                            <p:strVal val="#ppt_y"/>
                                          </p:val>
                                        </p:tav>
                                      </p:tavLst>
                                    </p:anim>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4500"/>
                            </p:stCondLst>
                            <p:childTnLst>
                              <p:par>
                                <p:cTn id="50" presetID="7"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par>
                                <p:cTn id="54" presetID="7" presetClass="entr" presetSubtype="8"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par>
                                <p:cTn id="58" presetID="7" presetClass="entr" presetSubtype="2"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1+#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par>
                                <p:cTn id="62" presetID="7" presetClass="entr" presetSubtype="2"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60648"/>
            <a:ext cx="9144000" cy="646331"/>
          </a:xfrm>
          <a:prstGeom prst="rect">
            <a:avLst/>
          </a:prstGeom>
        </p:spPr>
        <p:txBody>
          <a:bodyPr wrap="square">
            <a:spAutoFit/>
          </a:bodyPr>
          <a:lstStyle/>
          <a:p>
            <a:pPr algn="ctr"/>
            <a:r>
              <a:rPr lang="ru-RU" sz="3600" b="1" u="sng" dirty="0" err="1">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Девиантное</a:t>
            </a:r>
            <a:r>
              <a:rPr lang="ru-RU" sz="3600" b="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 поведение </a:t>
            </a:r>
            <a:endParaRPr lang="ru-RU" sz="3600" b="1" u="sng" dirty="0">
              <a:ln w="12700">
                <a:solidFill>
                  <a:schemeClr val="tx2">
                    <a:satMod val="155000"/>
                  </a:schemeClr>
                </a:solidFill>
                <a:prstDash val="solid"/>
              </a:ln>
              <a:solidFill>
                <a:srgbClr val="C00000"/>
              </a:solidFill>
              <a:latin typeface="Comic Sans MS" pitchFamily="66" charset="0"/>
            </a:endParaRPr>
          </a:p>
        </p:txBody>
      </p:sp>
      <p:sp>
        <p:nvSpPr>
          <p:cNvPr id="4" name="Прямоугольник 3"/>
          <p:cNvSpPr/>
          <p:nvPr/>
        </p:nvSpPr>
        <p:spPr>
          <a:xfrm>
            <a:off x="323528" y="1340768"/>
            <a:ext cx="2279791"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лживость</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5" name="Прямоугольник 4"/>
          <p:cNvSpPr/>
          <p:nvPr/>
        </p:nvSpPr>
        <p:spPr>
          <a:xfrm>
            <a:off x="2771800" y="1340768"/>
            <a:ext cx="2953053"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притворство</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6" name="Прямоугольник 5"/>
          <p:cNvSpPr/>
          <p:nvPr/>
        </p:nvSpPr>
        <p:spPr>
          <a:xfrm>
            <a:off x="6084168" y="1412776"/>
            <a:ext cx="2716128"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лицемерие</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7" name="Прямоугольник 6"/>
          <p:cNvSpPr/>
          <p:nvPr/>
        </p:nvSpPr>
        <p:spPr>
          <a:xfrm>
            <a:off x="467544" y="2276872"/>
            <a:ext cx="1750864" cy="646331"/>
          </a:xfrm>
          <a:prstGeom prst="rect">
            <a:avLst/>
          </a:prstGeom>
        </p:spPr>
        <p:txBody>
          <a:bodyPr wrap="none">
            <a:spAutoFit/>
          </a:bodyPr>
          <a:lstStyle/>
          <a:p>
            <a:r>
              <a:rPr lang="ru-RU" sz="36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эгоизм</a:t>
            </a:r>
            <a:endParaRPr lang="ru-RU" sz="3600" b="1" dirty="0">
              <a:ln w="12700">
                <a:solidFill>
                  <a:schemeClr val="tx2">
                    <a:satMod val="155000"/>
                  </a:schemeClr>
                </a:solidFill>
                <a:prstDash val="solid"/>
              </a:ln>
              <a:solidFill>
                <a:srgbClr val="C00000"/>
              </a:solidFill>
              <a:latin typeface="Comic Sans MS" pitchFamily="66" charset="0"/>
            </a:endParaRPr>
          </a:p>
        </p:txBody>
      </p:sp>
      <p:sp>
        <p:nvSpPr>
          <p:cNvPr id="8" name="Прямоугольник 7"/>
          <p:cNvSpPr/>
          <p:nvPr/>
        </p:nvSpPr>
        <p:spPr>
          <a:xfrm>
            <a:off x="2555776" y="2276872"/>
            <a:ext cx="3567002" cy="646331"/>
          </a:xfrm>
          <a:prstGeom prst="rect">
            <a:avLst/>
          </a:prstGeom>
        </p:spPr>
        <p:txBody>
          <a:bodyPr wrap="none">
            <a:spAutoFit/>
          </a:bodyPr>
          <a:lstStyle/>
          <a:p>
            <a:r>
              <a:rPr lang="ru-RU" sz="36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конфликтность</a:t>
            </a:r>
            <a:endParaRPr lang="ru-RU" sz="3600" b="1" dirty="0">
              <a:ln w="12700">
                <a:solidFill>
                  <a:schemeClr val="tx2">
                    <a:satMod val="155000"/>
                  </a:schemeClr>
                </a:solidFill>
                <a:prstDash val="solid"/>
              </a:ln>
              <a:solidFill>
                <a:srgbClr val="C00000"/>
              </a:solidFill>
              <a:latin typeface="Comic Sans MS" pitchFamily="66" charset="0"/>
            </a:endParaRPr>
          </a:p>
        </p:txBody>
      </p:sp>
      <p:sp>
        <p:nvSpPr>
          <p:cNvPr id="9" name="Прямоугольник 8"/>
          <p:cNvSpPr/>
          <p:nvPr/>
        </p:nvSpPr>
        <p:spPr>
          <a:xfrm>
            <a:off x="2627784" y="3212976"/>
            <a:ext cx="3695884" cy="646331"/>
          </a:xfrm>
          <a:prstGeom prst="rect">
            <a:avLst/>
          </a:prstGeom>
        </p:spPr>
        <p:txBody>
          <a:bodyPr wrap="none">
            <a:spAutoFit/>
          </a:bodyPr>
          <a:lstStyle/>
          <a:p>
            <a:r>
              <a:rPr lang="ru-RU" sz="36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агрессивность </a:t>
            </a:r>
            <a:endParaRPr lang="ru-RU" sz="3600" b="1" dirty="0">
              <a:ln w="12700">
                <a:solidFill>
                  <a:schemeClr val="tx2">
                    <a:satMod val="155000"/>
                  </a:schemeClr>
                </a:solidFill>
                <a:prstDash val="solid"/>
              </a:ln>
              <a:solidFill>
                <a:srgbClr val="C00000"/>
              </a:solidFill>
              <a:latin typeface="Comic Sans MS" pitchFamily="66" charset="0"/>
            </a:endParaRPr>
          </a:p>
        </p:txBody>
      </p:sp>
      <p:sp>
        <p:nvSpPr>
          <p:cNvPr id="10" name="Прямоугольник 9"/>
          <p:cNvSpPr/>
          <p:nvPr/>
        </p:nvSpPr>
        <p:spPr>
          <a:xfrm>
            <a:off x="6300192" y="2276872"/>
            <a:ext cx="2601994" cy="646331"/>
          </a:xfrm>
          <a:prstGeom prst="rect">
            <a:avLst/>
          </a:prstGeom>
        </p:spPr>
        <p:txBody>
          <a:bodyPr wrap="none">
            <a:spAutoFit/>
          </a:bodyPr>
          <a:lstStyle/>
          <a:p>
            <a:r>
              <a:rPr lang="ru-RU" sz="36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воровство </a:t>
            </a:r>
            <a:endParaRPr lang="ru-RU" sz="3600" b="1" dirty="0">
              <a:ln w="12700">
                <a:solidFill>
                  <a:schemeClr val="tx2">
                    <a:satMod val="155000"/>
                  </a:schemeClr>
                </a:solidFill>
                <a:prstDash val="solid"/>
              </a:ln>
              <a:solidFill>
                <a:srgbClr val="C00000"/>
              </a:solidFill>
              <a:latin typeface="Comic Sans MS" pitchFamily="66" charset="0"/>
            </a:endParaRPr>
          </a:p>
        </p:txBody>
      </p:sp>
      <p:sp>
        <p:nvSpPr>
          <p:cNvPr id="11" name="Прямоугольник 10"/>
          <p:cNvSpPr/>
          <p:nvPr/>
        </p:nvSpPr>
        <p:spPr>
          <a:xfrm>
            <a:off x="899592" y="5373216"/>
            <a:ext cx="7524328" cy="1200329"/>
          </a:xfrm>
          <a:prstGeom prst="rect">
            <a:avLst/>
          </a:prstGeom>
        </p:spPr>
        <p:txBody>
          <a:bodyPr wrap="square">
            <a:spAutoFit/>
          </a:bodyPr>
          <a:lstStyle/>
          <a:p>
            <a:pPr lvl="0" indent="342900" algn="ctr" eaLnBrk="0" fontAlgn="base" hangingPunct="0">
              <a:spcBef>
                <a:spcPct val="0"/>
              </a:spcBef>
              <a:spcAft>
                <a:spcPct val="0"/>
              </a:spcAft>
            </a:pPr>
            <a:r>
              <a:rPr lang="ru-RU" sz="36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Систематические или привычные</a:t>
            </a:r>
            <a:endParaRPr lang="ru-RU" sz="1400" b="1" dirty="0">
              <a:ln w="12700">
                <a:solidFill>
                  <a:schemeClr val="tx2">
                    <a:satMod val="155000"/>
                  </a:schemeClr>
                </a:solidFill>
                <a:prstDash val="solid"/>
              </a:ln>
              <a:solidFill>
                <a:srgbClr val="C00000"/>
              </a:solidFill>
              <a:latin typeface="Comic Sans MS" pitchFamily="66" charset="0"/>
              <a:cs typeface="Arial" pitchFamily="34" charset="0"/>
            </a:endParaRPr>
          </a:p>
        </p:txBody>
      </p:sp>
      <p:cxnSp>
        <p:nvCxnSpPr>
          <p:cNvPr id="14" name="Прямая со стрелкой 13"/>
          <p:cNvCxnSpPr/>
          <p:nvPr/>
        </p:nvCxnSpPr>
        <p:spPr>
          <a:xfrm>
            <a:off x="323528" y="3140968"/>
            <a:ext cx="3816424" cy="216024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4211960" y="3356992"/>
            <a:ext cx="3168352" cy="1944216"/>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5" descr="wwwdet-sadcom_408"/>
          <p:cNvPicPr>
            <a:picLocks noChangeAspect="1" noChangeArrowheads="1"/>
          </p:cNvPicPr>
          <p:nvPr/>
        </p:nvPicPr>
        <p:blipFill>
          <a:blip r:embed="rId3" cstate="print"/>
          <a:srcRect/>
          <a:stretch>
            <a:fillRect/>
          </a:stretch>
        </p:blipFill>
        <p:spPr bwMode="auto">
          <a:xfrm>
            <a:off x="7452320" y="4005064"/>
            <a:ext cx="1691680" cy="2385323"/>
          </a:xfrm>
          <a:prstGeom prst="rect">
            <a:avLst/>
          </a:prstGeom>
          <a:ln>
            <a:noFill/>
          </a:ln>
          <a:effectLst>
            <a:softEdge rad="112500"/>
          </a:effectLst>
        </p:spPr>
      </p:pic>
      <p:pic>
        <p:nvPicPr>
          <p:cNvPr id="19" name="Picture 4" descr="rebenok_jpg_medium"/>
          <p:cNvPicPr>
            <a:picLocks noChangeAspect="1" noChangeArrowheads="1"/>
          </p:cNvPicPr>
          <p:nvPr/>
        </p:nvPicPr>
        <p:blipFill>
          <a:blip r:embed="rId4" cstate="print"/>
          <a:srcRect/>
          <a:stretch>
            <a:fillRect/>
          </a:stretch>
        </p:blipFill>
        <p:spPr bwMode="auto">
          <a:xfrm>
            <a:off x="323528" y="4149080"/>
            <a:ext cx="1507748" cy="208823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751512" y="5517232"/>
            <a:ext cx="43924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0" fontAlgn="base" latinLnBrk="0" hangingPunct="0">
              <a:lnSpc>
                <a:spcPct val="100000"/>
              </a:lnSpc>
              <a:spcBef>
                <a:spcPct val="0"/>
              </a:spcBef>
              <a:spcAft>
                <a:spcPct val="0"/>
              </a:spcAft>
              <a:buClrTx/>
              <a:buSzTx/>
              <a:tabLst/>
            </a:pPr>
            <a:r>
              <a:rPr kumimoji="0" lang="ru-RU" sz="3600" b="1" i="0" u="none" strike="noStrike" normalizeH="0" baseline="0"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преступления</a:t>
            </a:r>
          </a:p>
        </p:txBody>
      </p:sp>
      <p:sp>
        <p:nvSpPr>
          <p:cNvPr id="3" name="Прямоугольник 2"/>
          <p:cNvSpPr/>
          <p:nvPr/>
        </p:nvSpPr>
        <p:spPr>
          <a:xfrm>
            <a:off x="0" y="188640"/>
            <a:ext cx="9144000" cy="646331"/>
          </a:xfrm>
          <a:prstGeom prst="rect">
            <a:avLst/>
          </a:prstGeom>
        </p:spPr>
        <p:txBody>
          <a:bodyPr wrap="square">
            <a:spAutoFit/>
          </a:bodyPr>
          <a:lstStyle/>
          <a:p>
            <a:pPr algn="ctr"/>
            <a:r>
              <a:rPr lang="ru-RU" sz="3600" b="1" u="sng" dirty="0" err="1">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Предпреступное</a:t>
            </a:r>
            <a:r>
              <a:rPr lang="ru-RU" sz="3600" b="1" u="sng"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 поведение </a:t>
            </a:r>
            <a:endParaRPr lang="ru-RU" sz="3600" b="1" u="sng" dirty="0">
              <a:ln w="12700">
                <a:solidFill>
                  <a:schemeClr val="tx2">
                    <a:satMod val="155000"/>
                  </a:schemeClr>
                </a:solidFill>
                <a:prstDash val="solid"/>
              </a:ln>
              <a:solidFill>
                <a:srgbClr val="002060"/>
              </a:solidFill>
              <a:latin typeface="Comic Sans MS" pitchFamily="66" charset="0"/>
            </a:endParaRPr>
          </a:p>
        </p:txBody>
      </p:sp>
      <p:sp>
        <p:nvSpPr>
          <p:cNvPr id="4" name="Прямоугольник 3"/>
          <p:cNvSpPr/>
          <p:nvPr/>
        </p:nvSpPr>
        <p:spPr>
          <a:xfrm>
            <a:off x="179512" y="980728"/>
            <a:ext cx="2994731"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хулиганство</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5" name="Прямоугольник 4"/>
          <p:cNvSpPr/>
          <p:nvPr/>
        </p:nvSpPr>
        <p:spPr>
          <a:xfrm>
            <a:off x="1403648" y="1700808"/>
            <a:ext cx="2260555"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избиения</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6" name="Прямоугольник 5"/>
          <p:cNvSpPr/>
          <p:nvPr/>
        </p:nvSpPr>
        <p:spPr>
          <a:xfrm>
            <a:off x="5076056" y="1268760"/>
            <a:ext cx="4067944" cy="646331"/>
          </a:xfrm>
          <a:prstGeom prst="rect">
            <a:avLst/>
          </a:prstGeom>
        </p:spPr>
        <p:txBody>
          <a:bodyPr wrap="square">
            <a:spAutoFit/>
          </a:bodyPr>
          <a:lstStyle/>
          <a:p>
            <a:pPr algn="ctr"/>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вымогательство</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7" name="Прямоугольник 6"/>
          <p:cNvSpPr/>
          <p:nvPr/>
        </p:nvSpPr>
        <p:spPr>
          <a:xfrm>
            <a:off x="0" y="2420888"/>
            <a:ext cx="9144000" cy="646331"/>
          </a:xfrm>
          <a:prstGeom prst="rect">
            <a:avLst/>
          </a:prstGeom>
        </p:spPr>
        <p:txBody>
          <a:bodyPr wrap="square">
            <a:spAutoFit/>
          </a:bodyPr>
          <a:lstStyle/>
          <a:p>
            <a:pPr algn="ctr"/>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распитие спиртных напитков</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8" name="Прямоугольник 7"/>
          <p:cNvSpPr/>
          <p:nvPr/>
        </p:nvSpPr>
        <p:spPr>
          <a:xfrm>
            <a:off x="971600" y="2996952"/>
            <a:ext cx="8172400" cy="646331"/>
          </a:xfrm>
          <a:prstGeom prst="rect">
            <a:avLst/>
          </a:prstGeom>
        </p:spPr>
        <p:txBody>
          <a:bodyPr wrap="square">
            <a:spAutoFit/>
          </a:bodyPr>
          <a:lstStyle/>
          <a:p>
            <a:pPr algn="ctr"/>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злостные нарушения дисциплины </a:t>
            </a:r>
            <a:endParaRPr lang="ru-RU" sz="3600" b="1" dirty="0">
              <a:ln w="12700">
                <a:solidFill>
                  <a:schemeClr val="tx2">
                    <a:satMod val="155000"/>
                  </a:schemeClr>
                </a:solidFill>
                <a:prstDash val="solid"/>
              </a:ln>
              <a:solidFill>
                <a:srgbClr val="002060"/>
              </a:solidFill>
              <a:latin typeface="Comic Sans MS" pitchFamily="66" charset="0"/>
            </a:endParaRPr>
          </a:p>
        </p:txBody>
      </p:sp>
      <p:sp>
        <p:nvSpPr>
          <p:cNvPr id="9" name="Прямоугольник 8"/>
          <p:cNvSpPr/>
          <p:nvPr/>
        </p:nvSpPr>
        <p:spPr>
          <a:xfrm>
            <a:off x="0" y="3645024"/>
            <a:ext cx="9144000" cy="1200329"/>
          </a:xfrm>
          <a:prstGeom prst="rect">
            <a:avLst/>
          </a:prstGeom>
        </p:spPr>
        <p:txBody>
          <a:bodyPr wrap="square">
            <a:spAutoFit/>
          </a:bodyPr>
          <a:lstStyle/>
          <a:p>
            <a:pPr algn="ctr"/>
            <a:r>
              <a:rPr lang="ru-RU" sz="3600" b="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Противоправное или преступное поведение </a:t>
            </a:r>
            <a:endParaRPr lang="ru-RU" sz="3600" u="sng" dirty="0">
              <a:latin typeface="Comic Sans MS" pitchFamily="66" charset="0"/>
            </a:endParaRPr>
          </a:p>
        </p:txBody>
      </p:sp>
      <p:sp>
        <p:nvSpPr>
          <p:cNvPr id="10" name="Прямоугольник 9"/>
          <p:cNvSpPr/>
          <p:nvPr/>
        </p:nvSpPr>
        <p:spPr>
          <a:xfrm>
            <a:off x="323528" y="5517232"/>
            <a:ext cx="3906839" cy="646331"/>
          </a:xfrm>
          <a:prstGeom prst="rect">
            <a:avLst/>
          </a:prstGeom>
        </p:spPr>
        <p:txBody>
          <a:bodyPr wrap="none">
            <a:spAutoFit/>
          </a:bodyPr>
          <a:lstStyle/>
          <a:p>
            <a:r>
              <a:rPr lang="ru-RU" sz="36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правонарушения</a:t>
            </a:r>
            <a:endParaRPr lang="ru-RU" sz="3600" dirty="0">
              <a:latin typeface="Comic Sans MS" pitchFamily="66" charset="0"/>
            </a:endParaRPr>
          </a:p>
        </p:txBody>
      </p:sp>
      <p:cxnSp>
        <p:nvCxnSpPr>
          <p:cNvPr id="11" name="Прямая со стрелкой 10"/>
          <p:cNvCxnSpPr/>
          <p:nvPr/>
        </p:nvCxnSpPr>
        <p:spPr>
          <a:xfrm flipH="1">
            <a:off x="1547664" y="4941168"/>
            <a:ext cx="2304256" cy="49098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932040" y="4941168"/>
            <a:ext cx="2016224" cy="562996"/>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descr="C:\НЕКРАСОВА\картинки\вредные привычки\рисунки алкоголь\image008.gif"/>
          <p:cNvPicPr>
            <a:picLocks noChangeAspect="1" noChangeArrowheads="1"/>
          </p:cNvPicPr>
          <p:nvPr/>
        </p:nvPicPr>
        <p:blipFill>
          <a:blip r:embed="rId3" cstate="print"/>
          <a:srcRect/>
          <a:stretch>
            <a:fillRect/>
          </a:stretch>
        </p:blipFill>
        <p:spPr bwMode="auto">
          <a:xfrm>
            <a:off x="323528" y="1700808"/>
            <a:ext cx="936104" cy="1854873"/>
          </a:xfrm>
          <a:prstGeom prst="rect">
            <a:avLst/>
          </a:prstGeom>
          <a:noFill/>
        </p:spPr>
      </p:pic>
      <p:pic>
        <p:nvPicPr>
          <p:cNvPr id="18" name="Picture 4" descr="c4cced22_1"/>
          <p:cNvPicPr>
            <a:picLocks noChangeAspect="1" noChangeArrowheads="1"/>
          </p:cNvPicPr>
          <p:nvPr/>
        </p:nvPicPr>
        <p:blipFill>
          <a:blip r:embed="rId4" cstate="print"/>
          <a:srcRect/>
          <a:stretch>
            <a:fillRect/>
          </a:stretch>
        </p:blipFill>
        <p:spPr bwMode="auto">
          <a:xfrm>
            <a:off x="7092280" y="4293096"/>
            <a:ext cx="1680133" cy="1259359"/>
          </a:xfrm>
          <a:prstGeom prst="rect">
            <a:avLst/>
          </a:prstGeom>
          <a:ln>
            <a:noFill/>
          </a:ln>
          <a:effectLst>
            <a:softEdge rad="112500"/>
          </a:effectLst>
        </p:spPr>
      </p:pic>
      <p:pic>
        <p:nvPicPr>
          <p:cNvPr id="19" name="Picture 12" descr="C:\НЕКРАСОВА\анимация\плохо аним\ДРАКА.gif"/>
          <p:cNvPicPr>
            <a:picLocks noChangeAspect="1" noChangeArrowheads="1" noCrop="1"/>
          </p:cNvPicPr>
          <p:nvPr/>
        </p:nvPicPr>
        <p:blipFill>
          <a:blip r:embed="rId5" cstate="print"/>
          <a:srcRect/>
          <a:stretch>
            <a:fillRect/>
          </a:stretch>
        </p:blipFill>
        <p:spPr bwMode="auto">
          <a:xfrm>
            <a:off x="3635896" y="1052736"/>
            <a:ext cx="1507232" cy="113042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7"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7" presetClass="entr" presetSubtype="2"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7" presetClass="entr" presetSubtype="8"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7" presetClass="entr" presetSubtype="2"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1+#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3" presetClass="entr" presetSubtype="1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par>
                                <p:cTn id="47" presetID="3"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linds(horizontal)">
                                      <p:cBhvr>
                                        <p:cTn id="49" dur="500"/>
                                        <p:tgtEl>
                                          <p:spTgt spid="12"/>
                                        </p:tgtEl>
                                      </p:cBhvr>
                                    </p:animEffect>
                                  </p:childTnLst>
                                </p:cTn>
                              </p:par>
                            </p:childTnLst>
                          </p:cTn>
                        </p:par>
                        <p:par>
                          <p:cTn id="50" fill="hold">
                            <p:stCondLst>
                              <p:cond delay="3500"/>
                            </p:stCondLst>
                            <p:childTnLst>
                              <p:par>
                                <p:cTn id="51" presetID="7" presetClass="entr" presetSubtype="4"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7" presetClass="entr" presetSubtype="4"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268760"/>
            <a:ext cx="3142207" cy="584775"/>
          </a:xfrm>
          <a:prstGeom prst="rect">
            <a:avLst/>
          </a:prstGeom>
        </p:spPr>
        <p:txBody>
          <a:bodyPr wrap="none">
            <a:spAutoFit/>
          </a:bodyPr>
          <a:lstStyle/>
          <a:p>
            <a:r>
              <a:rPr lang="ru-RU" sz="3200" b="1" dirty="0">
                <a:ln w="12700">
                  <a:solidFill>
                    <a:schemeClr val="tx2">
                      <a:satMod val="155000"/>
                    </a:schemeClr>
                  </a:solidFill>
                  <a:prstDash val="solid"/>
                </a:ln>
                <a:solidFill>
                  <a:srgbClr val="002060"/>
                </a:solidFill>
                <a:latin typeface="Comic Sans MS" pitchFamily="66" charset="0"/>
              </a:rPr>
              <a:t>сквернословие</a:t>
            </a:r>
          </a:p>
        </p:txBody>
      </p:sp>
      <p:sp>
        <p:nvSpPr>
          <p:cNvPr id="5" name="Прямоугольник 4"/>
          <p:cNvSpPr/>
          <p:nvPr/>
        </p:nvSpPr>
        <p:spPr>
          <a:xfrm>
            <a:off x="3851920" y="1196752"/>
            <a:ext cx="5292080" cy="954107"/>
          </a:xfrm>
          <a:prstGeom prst="rect">
            <a:avLst/>
          </a:prstGeom>
        </p:spPr>
        <p:txBody>
          <a:bodyPr wrap="square">
            <a:spAutoFit/>
          </a:bodyPr>
          <a:lstStyle/>
          <a:p>
            <a:pPr algn="ctr"/>
            <a:r>
              <a:rPr lang="ru-RU" sz="2800" b="1" dirty="0">
                <a:ln w="12700">
                  <a:solidFill>
                    <a:schemeClr val="tx2">
                      <a:satMod val="155000"/>
                    </a:schemeClr>
                  </a:solidFill>
                  <a:prstDash val="solid"/>
                </a:ln>
                <a:solidFill>
                  <a:srgbClr val="002060"/>
                </a:solidFill>
                <a:latin typeface="Comic Sans MS" pitchFamily="66" charset="0"/>
              </a:rPr>
              <a:t>порча общественного имущества </a:t>
            </a:r>
          </a:p>
        </p:txBody>
      </p:sp>
      <p:sp>
        <p:nvSpPr>
          <p:cNvPr id="6" name="Прямоугольник 5"/>
          <p:cNvSpPr/>
          <p:nvPr/>
        </p:nvSpPr>
        <p:spPr>
          <a:xfrm>
            <a:off x="6156176" y="4941168"/>
            <a:ext cx="2592288" cy="880241"/>
          </a:xfrm>
          <a:prstGeom prst="rect">
            <a:avLst/>
          </a:prstGeom>
        </p:spPr>
        <p:txBody>
          <a:bodyPr wrap="square">
            <a:spAutoFit/>
          </a:bodyPr>
          <a:lstStyle/>
          <a:p>
            <a:pPr marL="342900" lvl="0" indent="-342900" algn="ctr">
              <a:lnSpc>
                <a:spcPct val="80000"/>
              </a:lnSpc>
              <a:spcBef>
                <a:spcPct val="20000"/>
              </a:spcBef>
            </a:pPr>
            <a:r>
              <a:rPr lang="ru-RU" sz="3200" b="1" i="1" dirty="0">
                <a:ln w="12700">
                  <a:solidFill>
                    <a:schemeClr val="tx2">
                      <a:satMod val="155000"/>
                    </a:schemeClr>
                  </a:solidFill>
                  <a:prstDash val="solid"/>
                </a:ln>
                <a:solidFill>
                  <a:srgbClr val="002060"/>
                </a:solidFill>
                <a:latin typeface="Comic Sans MS" pitchFamily="66" charset="0"/>
              </a:rPr>
              <a:t>азартные игры</a:t>
            </a:r>
          </a:p>
        </p:txBody>
      </p:sp>
      <p:sp>
        <p:nvSpPr>
          <p:cNvPr id="7" name="Прямоугольник 6"/>
          <p:cNvSpPr/>
          <p:nvPr/>
        </p:nvSpPr>
        <p:spPr>
          <a:xfrm>
            <a:off x="323528" y="1916832"/>
            <a:ext cx="3528392" cy="584775"/>
          </a:xfrm>
          <a:prstGeom prst="rect">
            <a:avLst/>
          </a:prstGeom>
        </p:spPr>
        <p:txBody>
          <a:bodyPr wrap="square">
            <a:spAutoFit/>
          </a:bodyPr>
          <a:lstStyle/>
          <a:p>
            <a:r>
              <a:rPr lang="ru-RU" sz="3200" b="1" dirty="0">
                <a:ln w="12700">
                  <a:solidFill>
                    <a:schemeClr val="tx2">
                      <a:satMod val="155000"/>
                    </a:schemeClr>
                  </a:solidFill>
                  <a:prstDash val="solid"/>
                </a:ln>
                <a:solidFill>
                  <a:srgbClr val="C00000"/>
                </a:solidFill>
                <a:latin typeface="Comic Sans MS" pitchFamily="66" charset="0"/>
              </a:rPr>
              <a:t>бродяжничество</a:t>
            </a:r>
          </a:p>
        </p:txBody>
      </p:sp>
      <p:sp>
        <p:nvSpPr>
          <p:cNvPr id="8" name="Прямоугольник 7"/>
          <p:cNvSpPr/>
          <p:nvPr/>
        </p:nvSpPr>
        <p:spPr>
          <a:xfrm>
            <a:off x="4355976" y="2060848"/>
            <a:ext cx="4788024" cy="954107"/>
          </a:xfrm>
          <a:prstGeom prst="rect">
            <a:avLst/>
          </a:prstGeom>
        </p:spPr>
        <p:txBody>
          <a:bodyPr wrap="square">
            <a:spAutoFit/>
          </a:bodyPr>
          <a:lstStyle/>
          <a:p>
            <a:pPr algn="ctr"/>
            <a:r>
              <a:rPr lang="ru-RU" sz="2800" b="1" dirty="0">
                <a:ln w="12700">
                  <a:solidFill>
                    <a:schemeClr val="tx2">
                      <a:satMod val="155000"/>
                    </a:schemeClr>
                  </a:solidFill>
                  <a:prstDash val="solid"/>
                </a:ln>
                <a:solidFill>
                  <a:srgbClr val="C00000"/>
                </a:solidFill>
                <a:latin typeface="Comic Sans MS" pitchFamily="66" charset="0"/>
              </a:rPr>
              <a:t>систематические побеги из дома</a:t>
            </a:r>
          </a:p>
        </p:txBody>
      </p:sp>
      <p:sp>
        <p:nvSpPr>
          <p:cNvPr id="9" name="Прямоугольник 8"/>
          <p:cNvSpPr/>
          <p:nvPr/>
        </p:nvSpPr>
        <p:spPr>
          <a:xfrm>
            <a:off x="251520" y="2492896"/>
            <a:ext cx="4392488" cy="1274195"/>
          </a:xfrm>
          <a:prstGeom prst="rect">
            <a:avLst/>
          </a:prstGeom>
        </p:spPr>
        <p:txBody>
          <a:bodyPr wrap="square">
            <a:spAutoFit/>
          </a:bodyPr>
          <a:lstStyle/>
          <a:p>
            <a:pPr>
              <a:lnSpc>
                <a:spcPct val="80000"/>
              </a:lnSpc>
            </a:pPr>
            <a:r>
              <a:rPr lang="ru-RU" sz="3200" b="1" dirty="0">
                <a:ln w="12700">
                  <a:solidFill>
                    <a:schemeClr val="tx2">
                      <a:satMod val="155000"/>
                    </a:schemeClr>
                  </a:solidFill>
                  <a:prstDash val="solid"/>
                </a:ln>
                <a:solidFill>
                  <a:srgbClr val="002060"/>
                </a:solidFill>
                <a:latin typeface="Comic Sans MS" pitchFamily="66" charset="0"/>
              </a:rPr>
              <a:t>виновное создание конфликтных ситуаций</a:t>
            </a:r>
          </a:p>
        </p:txBody>
      </p:sp>
      <p:sp>
        <p:nvSpPr>
          <p:cNvPr id="10" name="Прямоугольник 9"/>
          <p:cNvSpPr/>
          <p:nvPr/>
        </p:nvSpPr>
        <p:spPr>
          <a:xfrm>
            <a:off x="4860032" y="2924944"/>
            <a:ext cx="3960440" cy="1077218"/>
          </a:xfrm>
          <a:prstGeom prst="rect">
            <a:avLst/>
          </a:prstGeom>
        </p:spPr>
        <p:txBody>
          <a:bodyPr wrap="square">
            <a:spAutoFit/>
          </a:bodyPr>
          <a:lstStyle/>
          <a:p>
            <a:pPr algn="r"/>
            <a:r>
              <a:rPr lang="ru-RU" sz="3200" b="1" dirty="0">
                <a:ln w="12700">
                  <a:solidFill>
                    <a:schemeClr val="tx2">
                      <a:satMod val="155000"/>
                    </a:schemeClr>
                  </a:solidFill>
                  <a:prstDash val="solid"/>
                </a:ln>
                <a:solidFill>
                  <a:srgbClr val="002060"/>
                </a:solidFill>
                <a:latin typeface="Comic Sans MS" pitchFamily="66" charset="0"/>
              </a:rPr>
              <a:t>терроризирование родителей </a:t>
            </a:r>
          </a:p>
        </p:txBody>
      </p:sp>
      <p:sp>
        <p:nvSpPr>
          <p:cNvPr id="11" name="Прямоугольник 10"/>
          <p:cNvSpPr/>
          <p:nvPr/>
        </p:nvSpPr>
        <p:spPr>
          <a:xfrm>
            <a:off x="0" y="4149080"/>
            <a:ext cx="9144000" cy="781752"/>
          </a:xfrm>
          <a:prstGeom prst="rect">
            <a:avLst/>
          </a:prstGeom>
        </p:spPr>
        <p:txBody>
          <a:bodyPr wrap="square">
            <a:spAutoFit/>
          </a:bodyPr>
          <a:lstStyle/>
          <a:p>
            <a:pPr marL="342900" lvl="0" indent="-342900" algn="ctr">
              <a:lnSpc>
                <a:spcPct val="80000"/>
              </a:lnSpc>
              <a:spcBef>
                <a:spcPct val="20000"/>
              </a:spcBef>
            </a:pPr>
            <a:r>
              <a:rPr lang="ru-RU" sz="2800" b="1" dirty="0">
                <a:ln w="12700">
                  <a:solidFill>
                    <a:schemeClr val="tx2">
                      <a:satMod val="155000"/>
                    </a:schemeClr>
                  </a:solidFill>
                  <a:prstDash val="solid"/>
                </a:ln>
                <a:solidFill>
                  <a:srgbClr val="C00000"/>
                </a:solidFill>
                <a:latin typeface="Comic Sans MS" pitchFamily="66" charset="0"/>
              </a:rPr>
              <a:t>привычка к присвоению всего, что плохо лежит, что можно безнаказанно отнять у слабого</a:t>
            </a:r>
          </a:p>
        </p:txBody>
      </p:sp>
      <p:sp>
        <p:nvSpPr>
          <p:cNvPr id="13" name="Прямоугольник 12"/>
          <p:cNvSpPr/>
          <p:nvPr/>
        </p:nvSpPr>
        <p:spPr>
          <a:xfrm>
            <a:off x="395536" y="188640"/>
            <a:ext cx="8282756" cy="1077218"/>
          </a:xfrm>
          <a:prstGeom prst="rect">
            <a:avLst/>
          </a:prstGeom>
        </p:spPr>
        <p:txBody>
          <a:bodyPr wrap="square">
            <a:spAutoFit/>
          </a:bodyPr>
          <a:lstStyle/>
          <a:p>
            <a:pPr lvl="0" algn="ctr">
              <a:spcBef>
                <a:spcPct val="0"/>
              </a:spcBef>
            </a:pPr>
            <a:r>
              <a:rPr lang="ru-RU" sz="3200" b="1" u="sng" dirty="0">
                <a:ln w="12700">
                  <a:solidFill>
                    <a:srgbClr val="1F497D">
                      <a:satMod val="155000"/>
                    </a:srgbClr>
                  </a:solidFill>
                  <a:prstDash val="solid"/>
                </a:ln>
                <a:solidFill>
                  <a:srgbClr val="C00000"/>
                </a:solidFill>
                <a:latin typeface="Comic Sans MS" pitchFamily="66" charset="0"/>
                <a:ea typeface="+mj-ea"/>
                <a:cs typeface="+mj-cs"/>
              </a:rPr>
              <a:t>Что же характерно для противоправного поведения?</a:t>
            </a:r>
          </a:p>
        </p:txBody>
      </p:sp>
      <p:sp>
        <p:nvSpPr>
          <p:cNvPr id="15" name="Прямоугольник 14"/>
          <p:cNvSpPr/>
          <p:nvPr/>
        </p:nvSpPr>
        <p:spPr>
          <a:xfrm>
            <a:off x="2915816" y="4941168"/>
            <a:ext cx="2965877" cy="584775"/>
          </a:xfrm>
          <a:prstGeom prst="rect">
            <a:avLst/>
          </a:prstGeom>
        </p:spPr>
        <p:txBody>
          <a:bodyPr wrap="none">
            <a:spAutoFit/>
          </a:bodyPr>
          <a:lstStyle/>
          <a:p>
            <a:r>
              <a:rPr lang="ru-RU" sz="3200" b="1" i="1" u="sng" dirty="0">
                <a:ln w="12700">
                  <a:solidFill>
                    <a:srgbClr val="1F497D">
                      <a:satMod val="155000"/>
                    </a:srgbClr>
                  </a:solidFill>
                  <a:prstDash val="solid"/>
                </a:ln>
                <a:solidFill>
                  <a:srgbClr val="002060"/>
                </a:solidFill>
                <a:latin typeface="Comic Sans MS" pitchFamily="66" charset="0"/>
              </a:rPr>
              <a:t>Пристрастие </a:t>
            </a:r>
            <a:endParaRPr lang="ru-RU" sz="3200" i="1" u="sng" dirty="0">
              <a:solidFill>
                <a:srgbClr val="002060"/>
              </a:solidFill>
              <a:latin typeface="Comic Sans MS" pitchFamily="66" charset="0"/>
            </a:endParaRPr>
          </a:p>
        </p:txBody>
      </p:sp>
      <p:sp>
        <p:nvSpPr>
          <p:cNvPr id="16" name="Прямоугольник 15"/>
          <p:cNvSpPr/>
          <p:nvPr/>
        </p:nvSpPr>
        <p:spPr>
          <a:xfrm>
            <a:off x="179512" y="5085184"/>
            <a:ext cx="2286000" cy="880241"/>
          </a:xfrm>
          <a:prstGeom prst="rect">
            <a:avLst/>
          </a:prstGeom>
        </p:spPr>
        <p:txBody>
          <a:bodyPr>
            <a:spAutoFit/>
          </a:bodyPr>
          <a:lstStyle/>
          <a:p>
            <a:pPr marL="342900" lvl="0" indent="-342900">
              <a:lnSpc>
                <a:spcPct val="80000"/>
              </a:lnSpc>
              <a:spcBef>
                <a:spcPct val="20000"/>
              </a:spcBef>
            </a:pPr>
            <a:r>
              <a:rPr lang="ru-RU" sz="3200" b="1" i="1" dirty="0">
                <a:ln w="12700">
                  <a:solidFill>
                    <a:srgbClr val="1F497D">
                      <a:satMod val="155000"/>
                    </a:srgbClr>
                  </a:solidFill>
                  <a:prstDash val="solid"/>
                </a:ln>
                <a:solidFill>
                  <a:srgbClr val="002060"/>
                </a:solidFill>
                <a:latin typeface="Comic Sans MS" pitchFamily="66" charset="0"/>
              </a:rPr>
              <a:t>спиртные напитки </a:t>
            </a:r>
          </a:p>
        </p:txBody>
      </p:sp>
      <p:sp>
        <p:nvSpPr>
          <p:cNvPr id="17" name="Прямоугольник 16"/>
          <p:cNvSpPr/>
          <p:nvPr/>
        </p:nvSpPr>
        <p:spPr>
          <a:xfrm>
            <a:off x="3563888" y="5589240"/>
            <a:ext cx="2218877" cy="584775"/>
          </a:xfrm>
          <a:prstGeom prst="rect">
            <a:avLst/>
          </a:prstGeom>
        </p:spPr>
        <p:txBody>
          <a:bodyPr wrap="none">
            <a:spAutoFit/>
          </a:bodyPr>
          <a:lstStyle/>
          <a:p>
            <a:r>
              <a:rPr lang="ru-RU" sz="3200" b="1" i="1" dirty="0">
                <a:ln w="12700">
                  <a:solidFill>
                    <a:srgbClr val="1F497D">
                      <a:satMod val="155000"/>
                    </a:srgbClr>
                  </a:solidFill>
                  <a:prstDash val="solid"/>
                </a:ln>
                <a:solidFill>
                  <a:srgbClr val="002060"/>
                </a:solidFill>
                <a:latin typeface="Comic Sans MS" pitchFamily="66" charset="0"/>
              </a:rPr>
              <a:t>наркотики</a:t>
            </a:r>
            <a:endParaRPr lang="ru-RU" sz="3200" i="1" dirty="0">
              <a:solidFill>
                <a:srgbClr val="002060"/>
              </a:solidFill>
              <a:latin typeface="Comic Sans MS" pitchFamily="66" charset="0"/>
            </a:endParaRPr>
          </a:p>
        </p:txBody>
      </p:sp>
      <p:pic>
        <p:nvPicPr>
          <p:cNvPr id="18" name="Picture 4" descr="C:\НЕКРАСОВА\картинки\вредные привычки\рисунки сигареты\img13.jpg"/>
          <p:cNvPicPr>
            <a:picLocks noChangeAspect="1" noChangeArrowheads="1"/>
          </p:cNvPicPr>
          <p:nvPr/>
        </p:nvPicPr>
        <p:blipFill>
          <a:blip r:embed="rId3" cstate="print"/>
          <a:srcRect/>
          <a:stretch>
            <a:fillRect/>
          </a:stretch>
        </p:blipFill>
        <p:spPr bwMode="auto">
          <a:xfrm>
            <a:off x="3275856" y="2924944"/>
            <a:ext cx="1194697" cy="1257419"/>
          </a:xfrm>
          <a:prstGeom prst="rect">
            <a:avLst/>
          </a:prstGeom>
          <a:noFill/>
        </p:spPr>
      </p:pic>
      <p:pic>
        <p:nvPicPr>
          <p:cNvPr id="44033" name="Picture 1" descr="C:\НЕКРАСОВА\анимация\546092552.gif"/>
          <p:cNvPicPr>
            <a:picLocks noChangeAspect="1" noChangeArrowheads="1" noCrop="1"/>
          </p:cNvPicPr>
          <p:nvPr/>
        </p:nvPicPr>
        <p:blipFill>
          <a:blip r:embed="rId4" cstate="print"/>
          <a:srcRect/>
          <a:stretch>
            <a:fillRect/>
          </a:stretch>
        </p:blipFill>
        <p:spPr bwMode="auto">
          <a:xfrm>
            <a:off x="7596336" y="5805264"/>
            <a:ext cx="1381125" cy="895350"/>
          </a:xfrm>
          <a:prstGeom prst="rect">
            <a:avLst/>
          </a:prstGeom>
          <a:noFill/>
        </p:spPr>
      </p:pic>
      <p:pic>
        <p:nvPicPr>
          <p:cNvPr id="20" name="Picture 3" descr="C:\НЕКРАСОВА\картинки\вредные привычки\рисунки НАРКОТИКИ\1204057293_1190994038_1107506721-0.jpg"/>
          <p:cNvPicPr>
            <a:picLocks noChangeAspect="1" noChangeArrowheads="1"/>
          </p:cNvPicPr>
          <p:nvPr/>
        </p:nvPicPr>
        <p:blipFill>
          <a:blip r:embed="rId5" cstate="print"/>
          <a:srcRect/>
          <a:stretch>
            <a:fillRect/>
          </a:stretch>
        </p:blipFill>
        <p:spPr bwMode="auto">
          <a:xfrm>
            <a:off x="2411760" y="5589240"/>
            <a:ext cx="1103270" cy="1268760"/>
          </a:xfrm>
          <a:prstGeom prst="rect">
            <a:avLst/>
          </a:prstGeom>
          <a:noFill/>
        </p:spPr>
      </p:pic>
      <p:pic>
        <p:nvPicPr>
          <p:cNvPr id="21" name="Picture 11" descr="K:\НЕКРАСОВА\анимация\плохо анимАЦИЯ\aag.gif"/>
          <p:cNvPicPr>
            <a:picLocks noChangeAspect="1" noChangeArrowheads="1" noCrop="1"/>
          </p:cNvPicPr>
          <p:nvPr/>
        </p:nvPicPr>
        <p:blipFill>
          <a:blip r:embed="rId6" cstate="print"/>
          <a:srcRect/>
          <a:stretch>
            <a:fillRect/>
          </a:stretch>
        </p:blipFill>
        <p:spPr bwMode="auto">
          <a:xfrm>
            <a:off x="5724128" y="5589240"/>
            <a:ext cx="1091952" cy="10919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500"/>
                            </p:stCondLst>
                            <p:childTnLst>
                              <p:par>
                                <p:cTn id="29" presetID="3"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par>
                          <p:cTn id="32" fill="hold">
                            <p:stCondLst>
                              <p:cond delay="4000"/>
                            </p:stCondLst>
                            <p:childTnLst>
                              <p:par>
                                <p:cTn id="33" presetID="3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400" decel="100000"/>
                                        <p:tgtEl>
                                          <p:spTgt spid="15"/>
                                        </p:tgtEl>
                                      </p:cBhvr>
                                    </p:animEffect>
                                    <p:anim calcmode="lin" valueType="num">
                                      <p:cBhvr>
                                        <p:cTn id="36" dur="400" decel="100000" fill="hold"/>
                                        <p:tgtEl>
                                          <p:spTgt spid="15"/>
                                        </p:tgtEl>
                                        <p:attrNameLst>
                                          <p:attrName>style.rotation</p:attrName>
                                        </p:attrNameLst>
                                      </p:cBhvr>
                                      <p:tavLst>
                                        <p:tav tm="0">
                                          <p:val>
                                            <p:fltVal val="-90"/>
                                          </p:val>
                                        </p:tav>
                                        <p:tav tm="100000">
                                          <p:val>
                                            <p:fltVal val="0"/>
                                          </p:val>
                                        </p:tav>
                                      </p:tavLst>
                                    </p:anim>
                                    <p:anim calcmode="lin" valueType="num">
                                      <p:cBhvr>
                                        <p:cTn id="37" dur="400" decel="100000" fill="hold"/>
                                        <p:tgtEl>
                                          <p:spTgt spid="15"/>
                                        </p:tgtEl>
                                        <p:attrNameLst>
                                          <p:attrName>ppt_x</p:attrName>
                                        </p:attrNameLst>
                                      </p:cBhvr>
                                      <p:tavLst>
                                        <p:tav tm="0">
                                          <p:val>
                                            <p:strVal val="#ppt_x+0.4"/>
                                          </p:val>
                                        </p:tav>
                                        <p:tav tm="100000">
                                          <p:val>
                                            <p:strVal val="#ppt_x-0.05"/>
                                          </p:val>
                                        </p:tav>
                                      </p:tavLst>
                                    </p:anim>
                                    <p:anim calcmode="lin" valueType="num">
                                      <p:cBhvr>
                                        <p:cTn id="38" dur="400" decel="100000" fill="hold"/>
                                        <p:tgtEl>
                                          <p:spTgt spid="15"/>
                                        </p:tgtEl>
                                        <p:attrNameLst>
                                          <p:attrName>ppt_y</p:attrName>
                                        </p:attrNameLst>
                                      </p:cBhvr>
                                      <p:tavLst>
                                        <p:tav tm="0">
                                          <p:val>
                                            <p:strVal val="#ppt_y-0.4"/>
                                          </p:val>
                                        </p:tav>
                                        <p:tav tm="100000">
                                          <p:val>
                                            <p:strVal val="#ppt_y+0.1"/>
                                          </p:val>
                                        </p:tav>
                                      </p:tavLst>
                                    </p:anim>
                                    <p:anim calcmode="lin" valueType="num">
                                      <p:cBhvr>
                                        <p:cTn id="39" dur="100" accel="100000" fill="hold">
                                          <p:stCondLst>
                                            <p:cond delay="400"/>
                                          </p:stCondLst>
                                        </p:cTn>
                                        <p:tgtEl>
                                          <p:spTgt spid="15"/>
                                        </p:tgtEl>
                                        <p:attrNameLst>
                                          <p:attrName>ppt_x</p:attrName>
                                        </p:attrNameLst>
                                      </p:cBhvr>
                                      <p:tavLst>
                                        <p:tav tm="0">
                                          <p:val>
                                            <p:strVal val="#ppt_x-0.05"/>
                                          </p:val>
                                        </p:tav>
                                        <p:tav tm="100000">
                                          <p:val>
                                            <p:strVal val="#ppt_x"/>
                                          </p:val>
                                        </p:tav>
                                      </p:tavLst>
                                    </p:anim>
                                    <p:anim calcmode="lin" valueType="num">
                                      <p:cBhvr>
                                        <p:cTn id="40" dur="100" accel="100000" fill="hold">
                                          <p:stCondLst>
                                            <p:cond delay="400"/>
                                          </p:stCondLst>
                                        </p:cTn>
                                        <p:tgtEl>
                                          <p:spTgt spid="15"/>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400" decel="100000"/>
                                        <p:tgtEl>
                                          <p:spTgt spid="16"/>
                                        </p:tgtEl>
                                      </p:cBhvr>
                                    </p:animEffect>
                                    <p:anim calcmode="lin" valueType="num">
                                      <p:cBhvr>
                                        <p:cTn id="44" dur="400" decel="100000" fill="hold"/>
                                        <p:tgtEl>
                                          <p:spTgt spid="16"/>
                                        </p:tgtEl>
                                        <p:attrNameLst>
                                          <p:attrName>style.rotation</p:attrName>
                                        </p:attrNameLst>
                                      </p:cBhvr>
                                      <p:tavLst>
                                        <p:tav tm="0">
                                          <p:val>
                                            <p:fltVal val="-90"/>
                                          </p:val>
                                        </p:tav>
                                        <p:tav tm="100000">
                                          <p:val>
                                            <p:fltVal val="0"/>
                                          </p:val>
                                        </p:tav>
                                      </p:tavLst>
                                    </p:anim>
                                    <p:anim calcmode="lin" valueType="num">
                                      <p:cBhvr>
                                        <p:cTn id="45" dur="400" decel="100000" fill="hold"/>
                                        <p:tgtEl>
                                          <p:spTgt spid="16"/>
                                        </p:tgtEl>
                                        <p:attrNameLst>
                                          <p:attrName>ppt_x</p:attrName>
                                        </p:attrNameLst>
                                      </p:cBhvr>
                                      <p:tavLst>
                                        <p:tav tm="0">
                                          <p:val>
                                            <p:strVal val="#ppt_x+0.4"/>
                                          </p:val>
                                        </p:tav>
                                        <p:tav tm="100000">
                                          <p:val>
                                            <p:strVal val="#ppt_x-0.05"/>
                                          </p:val>
                                        </p:tav>
                                      </p:tavLst>
                                    </p:anim>
                                    <p:anim calcmode="lin" valueType="num">
                                      <p:cBhvr>
                                        <p:cTn id="46" dur="400" decel="100000" fill="hold"/>
                                        <p:tgtEl>
                                          <p:spTgt spid="16"/>
                                        </p:tgtEl>
                                        <p:attrNameLst>
                                          <p:attrName>ppt_y</p:attrName>
                                        </p:attrNameLst>
                                      </p:cBhvr>
                                      <p:tavLst>
                                        <p:tav tm="0">
                                          <p:val>
                                            <p:strVal val="#ppt_y-0.4"/>
                                          </p:val>
                                        </p:tav>
                                        <p:tav tm="100000">
                                          <p:val>
                                            <p:strVal val="#ppt_y+0.1"/>
                                          </p:val>
                                        </p:tav>
                                      </p:tavLst>
                                    </p:anim>
                                    <p:anim calcmode="lin" valueType="num">
                                      <p:cBhvr>
                                        <p:cTn id="47" dur="100" accel="100000" fill="hold">
                                          <p:stCondLst>
                                            <p:cond delay="400"/>
                                          </p:stCondLst>
                                        </p:cTn>
                                        <p:tgtEl>
                                          <p:spTgt spid="16"/>
                                        </p:tgtEl>
                                        <p:attrNameLst>
                                          <p:attrName>ppt_x</p:attrName>
                                        </p:attrNameLst>
                                      </p:cBhvr>
                                      <p:tavLst>
                                        <p:tav tm="0">
                                          <p:val>
                                            <p:strVal val="#ppt_x-0.05"/>
                                          </p:val>
                                        </p:tav>
                                        <p:tav tm="100000">
                                          <p:val>
                                            <p:strVal val="#ppt_x"/>
                                          </p:val>
                                        </p:tav>
                                      </p:tavLst>
                                    </p:anim>
                                    <p:anim calcmode="lin" valueType="num">
                                      <p:cBhvr>
                                        <p:cTn id="48" dur="100" accel="100000" fill="hold">
                                          <p:stCondLst>
                                            <p:cond delay="400"/>
                                          </p:stCondLst>
                                        </p:cTn>
                                        <p:tgtEl>
                                          <p:spTgt spid="16"/>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800" decel="100000"/>
                                        <p:tgtEl>
                                          <p:spTgt spid="6"/>
                                        </p:tgtEl>
                                      </p:cBhvr>
                                    </p:animEffect>
                                    <p:anim calcmode="lin" valueType="num">
                                      <p:cBhvr>
                                        <p:cTn id="52" dur="800" decel="100000" fill="hold"/>
                                        <p:tgtEl>
                                          <p:spTgt spid="6"/>
                                        </p:tgtEl>
                                        <p:attrNameLst>
                                          <p:attrName>style.rotation</p:attrName>
                                        </p:attrNameLst>
                                      </p:cBhvr>
                                      <p:tavLst>
                                        <p:tav tm="0">
                                          <p:val>
                                            <p:fltVal val="-90"/>
                                          </p:val>
                                        </p:tav>
                                        <p:tav tm="100000">
                                          <p:val>
                                            <p:fltVal val="0"/>
                                          </p:val>
                                        </p:tav>
                                      </p:tavLst>
                                    </p:anim>
                                    <p:anim calcmode="lin" valueType="num">
                                      <p:cBhvr>
                                        <p:cTn id="53" dur="800" decel="100000" fill="hold"/>
                                        <p:tgtEl>
                                          <p:spTgt spid="6"/>
                                        </p:tgtEl>
                                        <p:attrNameLst>
                                          <p:attrName>ppt_x</p:attrName>
                                        </p:attrNameLst>
                                      </p:cBhvr>
                                      <p:tavLst>
                                        <p:tav tm="0">
                                          <p:val>
                                            <p:strVal val="#ppt_x+0.4"/>
                                          </p:val>
                                        </p:tav>
                                        <p:tav tm="100000">
                                          <p:val>
                                            <p:strVal val="#ppt_x-0.05"/>
                                          </p:val>
                                        </p:tav>
                                      </p:tavLst>
                                    </p:anim>
                                    <p:anim calcmode="lin" valueType="num">
                                      <p:cBhvr>
                                        <p:cTn id="54" dur="800" decel="100000" fill="hold"/>
                                        <p:tgtEl>
                                          <p:spTgt spid="6"/>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57" presetID="3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400" decel="100000"/>
                                        <p:tgtEl>
                                          <p:spTgt spid="17"/>
                                        </p:tgtEl>
                                      </p:cBhvr>
                                    </p:animEffect>
                                    <p:anim calcmode="lin" valueType="num">
                                      <p:cBhvr>
                                        <p:cTn id="60" dur="400" decel="100000" fill="hold"/>
                                        <p:tgtEl>
                                          <p:spTgt spid="17"/>
                                        </p:tgtEl>
                                        <p:attrNameLst>
                                          <p:attrName>style.rotation</p:attrName>
                                        </p:attrNameLst>
                                      </p:cBhvr>
                                      <p:tavLst>
                                        <p:tav tm="0">
                                          <p:val>
                                            <p:fltVal val="-90"/>
                                          </p:val>
                                        </p:tav>
                                        <p:tav tm="100000">
                                          <p:val>
                                            <p:fltVal val="0"/>
                                          </p:val>
                                        </p:tav>
                                      </p:tavLst>
                                    </p:anim>
                                    <p:anim calcmode="lin" valueType="num">
                                      <p:cBhvr>
                                        <p:cTn id="61" dur="400" decel="100000" fill="hold"/>
                                        <p:tgtEl>
                                          <p:spTgt spid="17"/>
                                        </p:tgtEl>
                                        <p:attrNameLst>
                                          <p:attrName>ppt_x</p:attrName>
                                        </p:attrNameLst>
                                      </p:cBhvr>
                                      <p:tavLst>
                                        <p:tav tm="0">
                                          <p:val>
                                            <p:strVal val="#ppt_x+0.4"/>
                                          </p:val>
                                        </p:tav>
                                        <p:tav tm="100000">
                                          <p:val>
                                            <p:strVal val="#ppt_x-0.05"/>
                                          </p:val>
                                        </p:tav>
                                      </p:tavLst>
                                    </p:anim>
                                    <p:anim calcmode="lin" valueType="num">
                                      <p:cBhvr>
                                        <p:cTn id="62" dur="400" decel="100000" fill="hold"/>
                                        <p:tgtEl>
                                          <p:spTgt spid="17"/>
                                        </p:tgtEl>
                                        <p:attrNameLst>
                                          <p:attrName>ppt_y</p:attrName>
                                        </p:attrNameLst>
                                      </p:cBhvr>
                                      <p:tavLst>
                                        <p:tav tm="0">
                                          <p:val>
                                            <p:strVal val="#ppt_y-0.4"/>
                                          </p:val>
                                        </p:tav>
                                        <p:tav tm="100000">
                                          <p:val>
                                            <p:strVal val="#ppt_y+0.1"/>
                                          </p:val>
                                        </p:tav>
                                      </p:tavLst>
                                    </p:anim>
                                    <p:anim calcmode="lin" valueType="num">
                                      <p:cBhvr>
                                        <p:cTn id="63" dur="100" accel="100000" fill="hold">
                                          <p:stCondLst>
                                            <p:cond delay="400"/>
                                          </p:stCondLst>
                                        </p:cTn>
                                        <p:tgtEl>
                                          <p:spTgt spid="17"/>
                                        </p:tgtEl>
                                        <p:attrNameLst>
                                          <p:attrName>ppt_x</p:attrName>
                                        </p:attrNameLst>
                                      </p:cBhvr>
                                      <p:tavLst>
                                        <p:tav tm="0">
                                          <p:val>
                                            <p:strVal val="#ppt_x-0.05"/>
                                          </p:val>
                                        </p:tav>
                                        <p:tav tm="100000">
                                          <p:val>
                                            <p:strVal val="#ppt_x"/>
                                          </p:val>
                                        </p:tav>
                                      </p:tavLst>
                                    </p:anim>
                                    <p:anim calcmode="lin" valueType="num">
                                      <p:cBhvr>
                                        <p:cTn id="64" dur="100" accel="100000" fill="hold">
                                          <p:stCondLst>
                                            <p:cond delay="400"/>
                                          </p:stCondLst>
                                        </p:cTn>
                                        <p:tgtEl>
                                          <p:spTgt spid="17"/>
                                        </p:tgtEl>
                                        <p:attrNameLst>
                                          <p:attrName>ppt_y</p:attrName>
                                        </p:attrNameLst>
                                      </p:cBhvr>
                                      <p:tavLst>
                                        <p:tav tm="0">
                                          <p:val>
                                            <p:strVal val="#ppt_y+0.1"/>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nodeType="withEffect">
                                  <p:stCondLst>
                                    <p:cond delay="0"/>
                                  </p:stCondLst>
                                  <p:childTnLst>
                                    <p:set>
                                      <p:cBhvr>
                                        <p:cTn id="69" dur="1" fill="hold">
                                          <p:stCondLst>
                                            <p:cond delay="0"/>
                                          </p:stCondLst>
                                        </p:cTn>
                                        <p:tgtEl>
                                          <p:spTgt spid="44033"/>
                                        </p:tgtEl>
                                        <p:attrNameLst>
                                          <p:attrName>style.visibility</p:attrName>
                                        </p:attrNameLst>
                                      </p:cBhvr>
                                      <p:to>
                                        <p:strVal val="visible"/>
                                      </p:to>
                                    </p:set>
                                    <p:animEffect transition="in" filter="fade">
                                      <p:cBhvr>
                                        <p:cTn id="70" dur="500"/>
                                        <p:tgtEl>
                                          <p:spTgt spid="44033"/>
                                        </p:tgtEl>
                                      </p:cBhvr>
                                    </p:animEffect>
                                  </p:childTnLst>
                                </p:cTn>
                              </p:par>
                              <p:par>
                                <p:cTn id="71" presetID="10"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1077218"/>
          </a:xfrm>
          <a:prstGeom prst="rect">
            <a:avLst/>
          </a:prstGeom>
        </p:spPr>
        <p:txBody>
          <a:bodyPr wrap="square">
            <a:spAutoFit/>
          </a:bodyPr>
          <a:lstStyle/>
          <a:p>
            <a:pPr lvl="0" indent="342900" algn="ctr" fontAlgn="base">
              <a:spcBef>
                <a:spcPct val="0"/>
              </a:spcBef>
              <a:spcAft>
                <a:spcPct val="0"/>
              </a:spcAft>
            </a:pPr>
            <a:r>
              <a:rPr lang="ru-RU" sz="3200" b="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Неблагоприятные условия семейного воспитания. </a:t>
            </a:r>
            <a:endParaRPr lang="ru-RU" sz="1200" b="1"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4" name="Прямоугольник 3"/>
          <p:cNvSpPr/>
          <p:nvPr/>
        </p:nvSpPr>
        <p:spPr>
          <a:xfrm>
            <a:off x="251520" y="1196752"/>
            <a:ext cx="7843814" cy="584775"/>
          </a:xfrm>
          <a:prstGeom prst="rect">
            <a:avLst/>
          </a:prstGeom>
        </p:spPr>
        <p:txBody>
          <a:bodyPr wrap="none">
            <a:spAutoFit/>
          </a:bodyPr>
          <a:lstStyle/>
          <a:p>
            <a:r>
              <a:rPr lang="ru-RU" sz="32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Асоциальное поведение родителей. </a:t>
            </a:r>
            <a:endParaRPr lang="ru-RU" sz="3200" b="1" dirty="0">
              <a:ln w="12700">
                <a:solidFill>
                  <a:schemeClr val="tx2">
                    <a:satMod val="155000"/>
                  </a:schemeClr>
                </a:solidFill>
                <a:prstDash val="solid"/>
              </a:ln>
              <a:solidFill>
                <a:srgbClr val="002060"/>
              </a:solidFill>
              <a:latin typeface="Comic Sans MS" pitchFamily="66" charset="0"/>
            </a:endParaRPr>
          </a:p>
        </p:txBody>
      </p:sp>
      <p:sp>
        <p:nvSpPr>
          <p:cNvPr id="5" name="Прямоугольник 4"/>
          <p:cNvSpPr/>
          <p:nvPr/>
        </p:nvSpPr>
        <p:spPr>
          <a:xfrm>
            <a:off x="179512" y="1772816"/>
            <a:ext cx="6768752" cy="1077218"/>
          </a:xfrm>
          <a:prstGeom prst="rect">
            <a:avLst/>
          </a:prstGeom>
        </p:spPr>
        <p:txBody>
          <a:bodyPr wrap="square">
            <a:spAutoFit/>
          </a:bodyPr>
          <a:lstStyle/>
          <a:p>
            <a:r>
              <a:rPr lang="ru-RU" sz="32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Недостаточное внимание и любовь со стороны родителей. </a:t>
            </a:r>
            <a:endParaRPr lang="ru-RU" sz="3200" b="1" dirty="0">
              <a:ln w="12700">
                <a:solidFill>
                  <a:schemeClr val="tx2">
                    <a:satMod val="155000"/>
                  </a:schemeClr>
                </a:solidFill>
                <a:prstDash val="solid"/>
              </a:ln>
              <a:solidFill>
                <a:srgbClr val="C00000"/>
              </a:solidFill>
              <a:latin typeface="Comic Sans MS" pitchFamily="66" charset="0"/>
            </a:endParaRPr>
          </a:p>
        </p:txBody>
      </p:sp>
      <p:sp>
        <p:nvSpPr>
          <p:cNvPr id="6" name="Прямоугольник 5"/>
          <p:cNvSpPr/>
          <p:nvPr/>
        </p:nvSpPr>
        <p:spPr>
          <a:xfrm>
            <a:off x="3635896" y="3212976"/>
            <a:ext cx="2731838" cy="584775"/>
          </a:xfrm>
          <a:prstGeom prst="rect">
            <a:avLst/>
          </a:prstGeom>
        </p:spPr>
        <p:txBody>
          <a:bodyPr wrap="none">
            <a:spAutoFit/>
          </a:bodyPr>
          <a:lstStyle/>
          <a:p>
            <a:pPr algn="r"/>
            <a:r>
              <a:rPr lang="ru-RU" sz="3200" b="1" dirty="0" err="1">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Гиперопека</a:t>
            </a:r>
            <a:r>
              <a:rPr lang="ru-RU" sz="32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 </a:t>
            </a:r>
            <a:endParaRPr lang="ru-RU" sz="3200" b="1" dirty="0">
              <a:ln w="12700">
                <a:solidFill>
                  <a:schemeClr val="tx2">
                    <a:satMod val="155000"/>
                  </a:schemeClr>
                </a:solidFill>
                <a:prstDash val="solid"/>
              </a:ln>
              <a:solidFill>
                <a:srgbClr val="002060"/>
              </a:solidFill>
              <a:latin typeface="Comic Sans MS" pitchFamily="66" charset="0"/>
            </a:endParaRPr>
          </a:p>
        </p:txBody>
      </p:sp>
      <p:sp>
        <p:nvSpPr>
          <p:cNvPr id="7" name="Прямоугольник 6"/>
          <p:cNvSpPr/>
          <p:nvPr/>
        </p:nvSpPr>
        <p:spPr>
          <a:xfrm>
            <a:off x="323528" y="3861048"/>
            <a:ext cx="6048672" cy="1077218"/>
          </a:xfrm>
          <a:prstGeom prst="rect">
            <a:avLst/>
          </a:prstGeom>
        </p:spPr>
        <p:txBody>
          <a:bodyPr wrap="square">
            <a:spAutoFit/>
          </a:bodyPr>
          <a:lstStyle/>
          <a:p>
            <a:r>
              <a:rPr lang="ru-RU" sz="3200" b="1"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Чрезмерное удовлетворение потребностей ребенка. </a:t>
            </a:r>
            <a:endParaRPr lang="ru-RU" sz="3200" b="1" dirty="0">
              <a:ln w="12700">
                <a:solidFill>
                  <a:schemeClr val="tx2">
                    <a:satMod val="155000"/>
                  </a:schemeClr>
                </a:solidFill>
                <a:prstDash val="solid"/>
              </a:ln>
              <a:solidFill>
                <a:srgbClr val="C00000"/>
              </a:solidFill>
              <a:latin typeface="Comic Sans MS" pitchFamily="66" charset="0"/>
            </a:endParaRPr>
          </a:p>
        </p:txBody>
      </p:sp>
      <p:sp>
        <p:nvSpPr>
          <p:cNvPr id="8" name="Прямоугольник 7"/>
          <p:cNvSpPr/>
          <p:nvPr/>
        </p:nvSpPr>
        <p:spPr>
          <a:xfrm>
            <a:off x="323528" y="5373216"/>
            <a:ext cx="8820472" cy="1077218"/>
          </a:xfrm>
          <a:prstGeom prst="rect">
            <a:avLst/>
          </a:prstGeom>
        </p:spPr>
        <p:txBody>
          <a:bodyPr wrap="square">
            <a:spAutoFit/>
          </a:bodyPr>
          <a:lstStyle/>
          <a:p>
            <a:r>
              <a:rPr lang="ru-RU" sz="32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Чрезмерная требовательность и авторитарность родителей. </a:t>
            </a:r>
            <a:endParaRPr lang="ru-RU" sz="3200" b="1" dirty="0">
              <a:ln w="12700">
                <a:solidFill>
                  <a:schemeClr val="tx2">
                    <a:satMod val="155000"/>
                  </a:schemeClr>
                </a:solidFill>
                <a:prstDash val="solid"/>
              </a:ln>
              <a:solidFill>
                <a:srgbClr val="002060"/>
              </a:solidFill>
              <a:latin typeface="Comic Sans MS" pitchFamily="66" charset="0"/>
            </a:endParaRPr>
          </a:p>
        </p:txBody>
      </p:sp>
      <p:sp>
        <p:nvSpPr>
          <p:cNvPr id="9" name="Прямоугольник 8"/>
          <p:cNvSpPr/>
          <p:nvPr/>
        </p:nvSpPr>
        <p:spPr>
          <a:xfrm>
            <a:off x="1259632" y="3212976"/>
            <a:ext cx="2347117" cy="584775"/>
          </a:xfrm>
          <a:prstGeom prst="rect">
            <a:avLst/>
          </a:prstGeom>
        </p:spPr>
        <p:txBody>
          <a:bodyPr wrap="none">
            <a:spAutoFit/>
          </a:bodyPr>
          <a:lstStyle/>
          <a:p>
            <a:r>
              <a:rPr lang="ru-RU" sz="3200" b="1" dirty="0" err="1">
                <a:ln w="12700">
                  <a:solidFill>
                    <a:schemeClr val="tx2">
                      <a:satMod val="155000"/>
                    </a:schemeClr>
                  </a:solidFill>
                  <a:prstDash val="solid"/>
                </a:ln>
                <a:solidFill>
                  <a:srgbClr val="002060"/>
                </a:solidFill>
                <a:latin typeface="Comic Sans MS" pitchFamily="66" charset="0"/>
                <a:cs typeface="Arial" pitchFamily="34" charset="0"/>
              </a:rPr>
              <a:t>Гипоопека</a:t>
            </a:r>
            <a:endParaRPr lang="ru-RU" sz="3200" b="1" dirty="0">
              <a:ln w="12700">
                <a:solidFill>
                  <a:schemeClr val="tx2">
                    <a:satMod val="155000"/>
                  </a:schemeClr>
                </a:solidFill>
                <a:prstDash val="solid"/>
              </a:ln>
              <a:solidFill>
                <a:srgbClr val="002060"/>
              </a:solidFill>
              <a:latin typeface="Comic Sans MS" pitchFamily="66" charset="0"/>
              <a:cs typeface="Arial" pitchFamily="34" charset="0"/>
            </a:endParaRPr>
          </a:p>
        </p:txBody>
      </p:sp>
      <p:pic>
        <p:nvPicPr>
          <p:cNvPr id="10" name="Picture 2" descr="C:\НЕКРАСОВА\картинки\вредные привычки\рисунки алкоголь\image002.gif"/>
          <p:cNvPicPr>
            <a:picLocks noChangeAspect="1" noChangeArrowheads="1"/>
          </p:cNvPicPr>
          <p:nvPr/>
        </p:nvPicPr>
        <p:blipFill>
          <a:blip r:embed="rId3" cstate="print"/>
          <a:srcRect/>
          <a:stretch>
            <a:fillRect/>
          </a:stretch>
        </p:blipFill>
        <p:spPr bwMode="auto">
          <a:xfrm>
            <a:off x="7452320" y="1268760"/>
            <a:ext cx="1512034" cy="1340768"/>
          </a:xfrm>
          <a:prstGeom prst="rect">
            <a:avLst/>
          </a:prstGeom>
          <a:noFill/>
        </p:spPr>
      </p:pic>
      <p:pic>
        <p:nvPicPr>
          <p:cNvPr id="11" name="Picture 4" descr="C:\НЕКРАСОВА\анимация\video_58383_0.jpg"/>
          <p:cNvPicPr>
            <a:picLocks noChangeAspect="1" noChangeArrowheads="1"/>
          </p:cNvPicPr>
          <p:nvPr/>
        </p:nvPicPr>
        <p:blipFill>
          <a:blip r:embed="rId4" cstate="print"/>
          <a:srcRect/>
          <a:stretch>
            <a:fillRect/>
          </a:stretch>
        </p:blipFill>
        <p:spPr bwMode="auto">
          <a:xfrm>
            <a:off x="7308304" y="5229200"/>
            <a:ext cx="1629767" cy="1224136"/>
          </a:xfrm>
          <a:prstGeom prst="rect">
            <a:avLst/>
          </a:prstGeom>
          <a:noFill/>
        </p:spPr>
      </p:pic>
      <p:pic>
        <p:nvPicPr>
          <p:cNvPr id="12" name="Picture 4" descr="image004"/>
          <p:cNvPicPr>
            <a:picLocks noChangeAspect="1" noChangeArrowheads="1"/>
          </p:cNvPicPr>
          <p:nvPr/>
        </p:nvPicPr>
        <p:blipFill>
          <a:blip r:embed="rId5" cstate="print"/>
          <a:srcRect/>
          <a:stretch>
            <a:fillRect/>
          </a:stretch>
        </p:blipFill>
        <p:spPr bwMode="auto">
          <a:xfrm>
            <a:off x="6516216" y="2636912"/>
            <a:ext cx="1438275" cy="1371600"/>
          </a:xfrm>
          <a:prstGeom prst="rect">
            <a:avLst/>
          </a:prstGeom>
          <a:ln>
            <a:noFill/>
          </a:ln>
          <a:effectLst>
            <a:softEdge rad="112500"/>
          </a:effectLst>
        </p:spPr>
      </p:pic>
      <p:pic>
        <p:nvPicPr>
          <p:cNvPr id="13" name="Picture 4" descr="C:\НЕКРАСОВА\анимация\мордочки\933041585.jpg.gif"/>
          <p:cNvPicPr>
            <a:picLocks noChangeAspect="1" noChangeArrowheads="1"/>
          </p:cNvPicPr>
          <p:nvPr/>
        </p:nvPicPr>
        <p:blipFill>
          <a:blip r:embed="rId6" cstate="print"/>
          <a:srcRect/>
          <a:stretch>
            <a:fillRect/>
          </a:stretch>
        </p:blipFill>
        <p:spPr bwMode="auto">
          <a:xfrm>
            <a:off x="251520" y="2780928"/>
            <a:ext cx="1047750" cy="1047750"/>
          </a:xfrm>
          <a:prstGeom prst="rect">
            <a:avLst/>
          </a:prstGeom>
          <a:ln>
            <a:noFill/>
          </a:ln>
          <a:effectLst>
            <a:softEdge rad="112500"/>
          </a:effectLst>
        </p:spPr>
      </p:pic>
      <p:pic>
        <p:nvPicPr>
          <p:cNvPr id="14" name="Picture 2" descr="C:\НЕКРАСОВА\анимация\ДЕНЬГИ\635038403.gif"/>
          <p:cNvPicPr>
            <a:picLocks noChangeAspect="1" noChangeArrowheads="1" noCrop="1"/>
          </p:cNvPicPr>
          <p:nvPr/>
        </p:nvPicPr>
        <p:blipFill>
          <a:blip r:embed="rId7" cstate="print"/>
          <a:srcRect/>
          <a:stretch>
            <a:fillRect/>
          </a:stretch>
        </p:blipFill>
        <p:spPr bwMode="auto">
          <a:xfrm>
            <a:off x="5940152" y="4221088"/>
            <a:ext cx="1152128" cy="11521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7"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414908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3200" b="1" i="0" u="none" strike="noStrike" normalizeH="0" baseline="0"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Из семей, где повседневное поведение взрослых носит антиобщественный характер, выходит в 10 раз больше детей с отклонениями в поведении, чем из других семей.</a:t>
            </a:r>
            <a:endParaRPr kumimoji="0" lang="ru-RU" sz="3200" b="1" i="0" u="none" strike="noStrike" normalizeH="0" baseline="0" dirty="0">
              <a:ln w="12700">
                <a:solidFill>
                  <a:schemeClr val="tx2">
                    <a:satMod val="155000"/>
                  </a:schemeClr>
                </a:solidFill>
                <a:prstDash val="solid"/>
              </a:ln>
              <a:solidFill>
                <a:srgbClr val="C00000"/>
              </a:solidFill>
              <a:latin typeface="Comic Sans MS" pitchFamily="66" charset="0"/>
              <a:cs typeface="Arial" pitchFamily="34" charset="0"/>
            </a:endParaRPr>
          </a:p>
        </p:txBody>
      </p:sp>
      <p:sp>
        <p:nvSpPr>
          <p:cNvPr id="3" name="Прямоугольник 2"/>
          <p:cNvSpPr/>
          <p:nvPr/>
        </p:nvSpPr>
        <p:spPr>
          <a:xfrm>
            <a:off x="0" y="332656"/>
            <a:ext cx="9144000" cy="584775"/>
          </a:xfrm>
          <a:prstGeom prst="rect">
            <a:avLst/>
          </a:prstGeom>
        </p:spPr>
        <p:txBody>
          <a:bodyPr wrap="square">
            <a:spAutoFit/>
          </a:bodyPr>
          <a:lstStyle/>
          <a:p>
            <a:pPr algn="ctr"/>
            <a:r>
              <a:rPr lang="ru-RU" sz="3200" b="1" i="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Асоциальное поведение родителей. </a:t>
            </a:r>
            <a:endParaRPr lang="ru-RU" sz="3200" b="1" i="1" u="sng" dirty="0">
              <a:ln w="12700">
                <a:solidFill>
                  <a:schemeClr val="tx2">
                    <a:satMod val="155000"/>
                  </a:schemeClr>
                </a:solidFill>
                <a:prstDash val="solid"/>
              </a:ln>
              <a:solidFill>
                <a:srgbClr val="C00000"/>
              </a:solidFill>
              <a:latin typeface="Comic Sans MS" pitchFamily="66" charset="0"/>
            </a:endParaRPr>
          </a:p>
        </p:txBody>
      </p:sp>
      <p:sp>
        <p:nvSpPr>
          <p:cNvPr id="4" name="Прямоугольник 3"/>
          <p:cNvSpPr/>
          <p:nvPr/>
        </p:nvSpPr>
        <p:spPr>
          <a:xfrm>
            <a:off x="6876256" y="1844824"/>
            <a:ext cx="1863011" cy="523220"/>
          </a:xfrm>
          <a:prstGeom prst="rect">
            <a:avLst/>
          </a:prstGeom>
        </p:spPr>
        <p:txBody>
          <a:bodyPr wrap="none">
            <a:spAutoFit/>
          </a:bodyPr>
          <a:lstStyle/>
          <a:p>
            <a:r>
              <a:rPr lang="ru-RU" sz="2800" b="1" i="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родители</a:t>
            </a:r>
            <a:endParaRPr lang="ru-RU" sz="2800" b="1" i="1" dirty="0">
              <a:ln w="12700">
                <a:solidFill>
                  <a:schemeClr val="tx2">
                    <a:satMod val="155000"/>
                  </a:schemeClr>
                </a:solidFill>
                <a:prstDash val="solid"/>
              </a:ln>
              <a:solidFill>
                <a:srgbClr val="002060"/>
              </a:solidFill>
              <a:latin typeface="Comic Sans MS" pitchFamily="66" charset="0"/>
            </a:endParaRPr>
          </a:p>
        </p:txBody>
      </p:sp>
      <p:sp>
        <p:nvSpPr>
          <p:cNvPr id="5" name="Прямоугольник 4"/>
          <p:cNvSpPr/>
          <p:nvPr/>
        </p:nvSpPr>
        <p:spPr>
          <a:xfrm>
            <a:off x="251520" y="1124744"/>
            <a:ext cx="8676456" cy="523220"/>
          </a:xfrm>
          <a:prstGeom prst="rect">
            <a:avLst/>
          </a:prstGeom>
        </p:spPr>
        <p:txBody>
          <a:bodyPr wrap="square">
            <a:spAutoFit/>
          </a:bodyPr>
          <a:lstStyle/>
          <a:p>
            <a:r>
              <a:rPr lang="ru-RU" sz="28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Для ребенка самый действенный образец</a:t>
            </a:r>
            <a:endParaRPr lang="ru-RU" sz="2800" b="1" dirty="0">
              <a:ln w="12700">
                <a:solidFill>
                  <a:schemeClr val="tx2">
                    <a:satMod val="155000"/>
                  </a:schemeClr>
                </a:solidFill>
                <a:prstDash val="solid"/>
              </a:ln>
              <a:solidFill>
                <a:srgbClr val="002060"/>
              </a:solidFill>
              <a:latin typeface="Comic Sans MS" pitchFamily="66" charset="0"/>
            </a:endParaRPr>
          </a:p>
        </p:txBody>
      </p:sp>
      <p:sp>
        <p:nvSpPr>
          <p:cNvPr id="8" name="Прямоугольник 7"/>
          <p:cNvSpPr/>
          <p:nvPr/>
        </p:nvSpPr>
        <p:spPr>
          <a:xfrm>
            <a:off x="2771800" y="2708920"/>
            <a:ext cx="1838965" cy="584775"/>
          </a:xfrm>
          <a:prstGeom prst="rect">
            <a:avLst/>
          </a:prstGeom>
        </p:spPr>
        <p:txBody>
          <a:bodyPr wrap="none">
            <a:spAutoFit/>
          </a:bodyPr>
          <a:lstStyle/>
          <a:p>
            <a:r>
              <a:rPr lang="ru-RU" sz="32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разврат </a:t>
            </a:r>
            <a:endParaRPr lang="ru-RU" sz="3200" b="1" dirty="0">
              <a:ln w="12700">
                <a:solidFill>
                  <a:schemeClr val="tx2">
                    <a:satMod val="155000"/>
                  </a:schemeClr>
                </a:solidFill>
                <a:prstDash val="solid"/>
              </a:ln>
              <a:solidFill>
                <a:srgbClr val="002060"/>
              </a:solidFill>
              <a:latin typeface="Comic Sans MS" pitchFamily="66" charset="0"/>
            </a:endParaRPr>
          </a:p>
        </p:txBody>
      </p:sp>
      <p:cxnSp>
        <p:nvCxnSpPr>
          <p:cNvPr id="12" name="Прямая со стрелкой 11"/>
          <p:cNvCxnSpPr/>
          <p:nvPr/>
        </p:nvCxnSpPr>
        <p:spPr>
          <a:xfrm>
            <a:off x="5292080" y="1628800"/>
            <a:ext cx="2160240" cy="216024"/>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07504" y="1700808"/>
            <a:ext cx="6192688" cy="1077218"/>
          </a:xfrm>
          <a:prstGeom prst="rect">
            <a:avLst/>
          </a:prstGeom>
        </p:spPr>
        <p:txBody>
          <a:bodyPr wrap="square">
            <a:spAutoFit/>
          </a:bodyPr>
          <a:lstStyle/>
          <a:p>
            <a:pPr algn="ctr"/>
            <a:r>
              <a:rPr lang="ru-RU" sz="3200" b="1" i="1" u="sng" dirty="0">
                <a:ln w="12700">
                  <a:solidFill>
                    <a:schemeClr val="tx2">
                      <a:satMod val="155000"/>
                    </a:schemeClr>
                  </a:solidFill>
                  <a:prstDash val="solid"/>
                </a:ln>
                <a:solidFill>
                  <a:srgbClr val="C00000"/>
                </a:solidFill>
                <a:latin typeface="Comic Sans MS" pitchFamily="66" charset="0"/>
                <a:ea typeface="Times New Roman" pitchFamily="18" charset="0"/>
                <a:cs typeface="Arial" pitchFamily="34" charset="0"/>
              </a:rPr>
              <a:t>Отрицательные аспекты поведения родителей</a:t>
            </a:r>
            <a:endParaRPr lang="ru-RU" sz="3200" b="1" i="1" u="sng" dirty="0">
              <a:ln w="12700">
                <a:solidFill>
                  <a:schemeClr val="tx2">
                    <a:satMod val="155000"/>
                  </a:schemeClr>
                </a:solidFill>
                <a:prstDash val="solid"/>
              </a:ln>
              <a:solidFill>
                <a:srgbClr val="C00000"/>
              </a:solidFill>
              <a:latin typeface="Comic Sans MS" pitchFamily="66" charset="0"/>
            </a:endParaRPr>
          </a:p>
        </p:txBody>
      </p:sp>
      <p:pic>
        <p:nvPicPr>
          <p:cNvPr id="15" name="Picture 4" descr="K:\НЕКРАСОВА\анимация\плохо анимАЦИЯ\pic3405.gif"/>
          <p:cNvPicPr>
            <a:picLocks noChangeAspect="1" noChangeArrowheads="1" noCrop="1"/>
          </p:cNvPicPr>
          <p:nvPr/>
        </p:nvPicPr>
        <p:blipFill>
          <a:blip r:embed="rId3" cstate="print"/>
          <a:srcRect/>
          <a:stretch>
            <a:fillRect/>
          </a:stretch>
        </p:blipFill>
        <p:spPr bwMode="auto">
          <a:xfrm>
            <a:off x="7380312" y="2276872"/>
            <a:ext cx="1169499" cy="1662882"/>
          </a:xfrm>
          <a:prstGeom prst="rect">
            <a:avLst/>
          </a:prstGeom>
          <a:noFill/>
          <a:ln w="9525">
            <a:noFill/>
            <a:miter lim="800000"/>
            <a:headEnd/>
            <a:tailEnd/>
          </a:ln>
        </p:spPr>
      </p:pic>
      <p:pic>
        <p:nvPicPr>
          <p:cNvPr id="16" name="Picture 3" descr="504_37"/>
          <p:cNvPicPr>
            <a:picLocks noChangeAspect="1" noChangeArrowheads="1"/>
          </p:cNvPicPr>
          <p:nvPr/>
        </p:nvPicPr>
        <p:blipFill>
          <a:blip r:embed="rId4" cstate="print"/>
          <a:srcRect/>
          <a:stretch>
            <a:fillRect/>
          </a:stretch>
        </p:blipFill>
        <p:spPr bwMode="auto">
          <a:xfrm>
            <a:off x="5724128" y="2132856"/>
            <a:ext cx="1008112" cy="1445618"/>
          </a:xfrm>
          <a:prstGeom prst="rect">
            <a:avLst/>
          </a:prstGeom>
          <a:noFill/>
          <a:ln w="9525">
            <a:noFill/>
            <a:miter lim="800000"/>
            <a:headEnd/>
            <a:tailEnd/>
          </a:ln>
        </p:spPr>
      </p:pic>
      <p:sp>
        <p:nvSpPr>
          <p:cNvPr id="17" name="Прямоугольник 16"/>
          <p:cNvSpPr/>
          <p:nvPr/>
        </p:nvSpPr>
        <p:spPr>
          <a:xfrm>
            <a:off x="5004048" y="3573016"/>
            <a:ext cx="2393604" cy="584775"/>
          </a:xfrm>
          <a:prstGeom prst="rect">
            <a:avLst/>
          </a:prstGeom>
        </p:spPr>
        <p:txBody>
          <a:bodyPr wrap="none">
            <a:spAutoFit/>
          </a:bodyPr>
          <a:lstStyle/>
          <a:p>
            <a:r>
              <a:rPr lang="ru-RU" sz="32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жестокость</a:t>
            </a:r>
            <a:endParaRPr lang="ru-RU" sz="3200" b="1" dirty="0">
              <a:ln w="12700">
                <a:solidFill>
                  <a:schemeClr val="tx2">
                    <a:satMod val="155000"/>
                  </a:schemeClr>
                </a:solidFill>
                <a:prstDash val="solid"/>
              </a:ln>
              <a:solidFill>
                <a:srgbClr val="002060"/>
              </a:solidFill>
              <a:latin typeface="Comic Sans MS" pitchFamily="66" charset="0"/>
            </a:endParaRPr>
          </a:p>
        </p:txBody>
      </p:sp>
      <p:pic>
        <p:nvPicPr>
          <p:cNvPr id="19" name="Picture 4" descr="а"/>
          <p:cNvPicPr>
            <a:picLocks noChangeAspect="1" noChangeArrowheads="1"/>
          </p:cNvPicPr>
          <p:nvPr/>
        </p:nvPicPr>
        <p:blipFill>
          <a:blip r:embed="rId5" cstate="print"/>
          <a:srcRect b="37543"/>
          <a:stretch>
            <a:fillRect/>
          </a:stretch>
        </p:blipFill>
        <p:spPr bwMode="auto">
          <a:xfrm>
            <a:off x="323528" y="2924944"/>
            <a:ext cx="2290663" cy="1202060"/>
          </a:xfrm>
          <a:prstGeom prst="rect">
            <a:avLst/>
          </a:prstGeom>
          <a:noFill/>
          <a:ln w="9525">
            <a:noFill/>
            <a:miter lim="800000"/>
            <a:headEnd/>
            <a:tailEnd/>
          </a:ln>
        </p:spPr>
      </p:pic>
      <p:sp>
        <p:nvSpPr>
          <p:cNvPr id="20" name="Прямоугольник 19"/>
          <p:cNvSpPr/>
          <p:nvPr/>
        </p:nvSpPr>
        <p:spPr>
          <a:xfrm>
            <a:off x="2627784" y="3284984"/>
            <a:ext cx="2116285" cy="584775"/>
          </a:xfrm>
          <a:prstGeom prst="rect">
            <a:avLst/>
          </a:prstGeom>
        </p:spPr>
        <p:txBody>
          <a:bodyPr wrap="none">
            <a:spAutoFit/>
          </a:bodyPr>
          <a:lstStyle/>
          <a:p>
            <a:r>
              <a:rPr lang="ru-RU" sz="3200" b="1" dirty="0">
                <a:ln w="12700">
                  <a:solidFill>
                    <a:schemeClr val="tx2">
                      <a:satMod val="155000"/>
                    </a:schemeClr>
                  </a:solidFill>
                  <a:prstDash val="solid"/>
                </a:ln>
                <a:solidFill>
                  <a:srgbClr val="002060"/>
                </a:solidFill>
                <a:latin typeface="Comic Sans MS" pitchFamily="66" charset="0"/>
                <a:ea typeface="Times New Roman" pitchFamily="18" charset="0"/>
                <a:cs typeface="Arial" pitchFamily="34" charset="0"/>
              </a:rPr>
              <a:t>скандалы</a:t>
            </a:r>
            <a:endParaRPr lang="ru-RU" sz="3200" b="1" dirty="0">
              <a:ln w="12700">
                <a:solidFill>
                  <a:schemeClr val="tx2">
                    <a:satMod val="155000"/>
                  </a:schemeClr>
                </a:solidFill>
                <a:prstDash val="solid"/>
              </a:ln>
              <a:solidFill>
                <a:srgbClr val="00206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par>
                          <p:cTn id="13" fill="hold">
                            <p:stCondLst>
                              <p:cond delay="3000"/>
                            </p:stCondLst>
                            <p:childTnLst>
                              <p:par>
                                <p:cTn id="14" presetID="7"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1+#ppt_w/2"/>
                                          </p:val>
                                        </p:tav>
                                        <p:tav tm="100000">
                                          <p:val>
                                            <p:strVal val="#ppt_x"/>
                                          </p:val>
                                        </p:tav>
                                      </p:tavLst>
                                    </p:anim>
                                    <p:anim calcmode="lin" valueType="num">
                                      <p:cBhvr additive="base">
                                        <p:cTn id="17" dur="20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par>
                          <p:cTn id="22" fill="hold">
                            <p:stCondLst>
                              <p:cond delay="7000"/>
                            </p:stCondLst>
                            <p:childTnLst>
                              <p:par>
                                <p:cTn id="23" presetID="3"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par>
                          <p:cTn id="26" fill="hold">
                            <p:stCondLst>
                              <p:cond delay="7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4097"/>
                                        </p:tgtEl>
                                        <p:attrNameLst>
                                          <p:attrName>style.visibility</p:attrName>
                                        </p:attrNameLst>
                                      </p:cBhvr>
                                      <p:to>
                                        <p:strVal val="visible"/>
                                      </p:to>
                                    </p:set>
                                    <p:anim calcmode="discrete" valueType="clr">
                                      <p:cBhvr override="childStyle">
                                        <p:cTn id="29" dur="80"/>
                                        <p:tgtEl>
                                          <p:spTgt spid="409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097"/>
                                        </p:tgtEl>
                                        <p:attrNameLst>
                                          <p:attrName>fillcolor</p:attrName>
                                        </p:attrNameLst>
                                      </p:cBhvr>
                                      <p:tavLst>
                                        <p:tav tm="0">
                                          <p:val>
                                            <p:clrVal>
                                              <a:schemeClr val="accent2"/>
                                            </p:clrVal>
                                          </p:val>
                                        </p:tav>
                                        <p:tav tm="50000">
                                          <p:val>
                                            <p:clrVal>
                                              <a:schemeClr val="hlink"/>
                                            </p:clrVal>
                                          </p:val>
                                        </p:tav>
                                      </p:tavLst>
                                    </p:anim>
                                    <p:set>
                                      <p:cBhvr>
                                        <p:cTn id="31" dur="80"/>
                                        <p:tgtEl>
                                          <p:spTgt spid="4097"/>
                                        </p:tgtEl>
                                        <p:attrNameLst>
                                          <p:attrName>fill.type</p:attrName>
                                        </p:attrNameLst>
                                      </p:cBhvr>
                                      <p:to>
                                        <p:strVal val="solid"/>
                                      </p:to>
                                    </p:set>
                                  </p:childTnLst>
                                </p:cTn>
                              </p:par>
                            </p:childTnLst>
                          </p:cTn>
                        </p:par>
                        <p:par>
                          <p:cTn id="32" fill="hold">
                            <p:stCondLst>
                              <p:cond delay="12940"/>
                            </p:stCondLst>
                            <p:childTnLst>
                              <p:par>
                                <p:cTn id="33" presetID="3" presetClass="entr" presetSubtype="1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par>
                          <p:cTn id="36" fill="hold">
                            <p:stCondLst>
                              <p:cond delay="13440"/>
                            </p:stCondLst>
                            <p:childTnLst>
                              <p:par>
                                <p:cTn id="37" presetID="7"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0-#ppt_w/2"/>
                                          </p:val>
                                        </p:tav>
                                        <p:tav tm="100000">
                                          <p:val>
                                            <p:strVal val="#ppt_x"/>
                                          </p:val>
                                        </p:tav>
                                      </p:tavLst>
                                    </p:anim>
                                    <p:anim calcmode="lin" valueType="num">
                                      <p:cBhvr additive="base">
                                        <p:cTn id="4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 grpId="0"/>
      <p:bldP spid="5" grpId="0"/>
      <p:bldP spid="8" grpId="0"/>
      <p:bldP spid="13" grpId="0"/>
      <p:bldP spid="17" grpId="0"/>
      <p:bldP spid="20"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1309</TotalTime>
  <Words>2941</Words>
  <Application>Microsoft Office PowerPoint</Application>
  <PresentationFormat>Экран (4:3)</PresentationFormat>
  <Paragraphs>221</Paragraphs>
  <Slides>20</Slides>
  <Notes>20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Comic Sans MS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User</cp:lastModifiedBy>
  <cp:revision>10</cp:revision>
  <dcterms:created xsi:type="dcterms:W3CDTF">2013-10-07T19:40:03Z</dcterms:created>
  <dcterms:modified xsi:type="dcterms:W3CDTF">2021-10-19T13:02:11Z</dcterms:modified>
</cp:coreProperties>
</file>